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3" r:id="rId5"/>
    <p:sldId id="256" r:id="rId6"/>
    <p:sldId id="257" r:id="rId7"/>
    <p:sldId id="267" r:id="rId8"/>
    <p:sldId id="259" r:id="rId9"/>
    <p:sldId id="268" r:id="rId10"/>
    <p:sldId id="270" r:id="rId11"/>
    <p:sldId id="271" r:id="rId12"/>
    <p:sldId id="272" r:id="rId13"/>
    <p:sldId id="273" r:id="rId14"/>
    <p:sldId id="269"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AD0CC2-AE7A-4CEA-9E1E-A90D9635C2CA}" v="8" dt="2019-03-28T14:08:13.6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6" d="100"/>
          <a:sy n="106" d="100"/>
        </p:scale>
        <p:origin x="6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e Rice" userId="961b8a01-72f6-402d-803e-2bd16a82fc1b" providerId="ADAL" clId="{DBAD0CC2-AE7A-4CEA-9E1E-A90D9635C2CA}"/>
    <pc:docChg chg="custSel modSld">
      <pc:chgData name="Jamie Rice" userId="961b8a01-72f6-402d-803e-2bd16a82fc1b" providerId="ADAL" clId="{DBAD0CC2-AE7A-4CEA-9E1E-A90D9635C2CA}" dt="2019-03-28T14:08:15.346" v="664" actId="108"/>
      <pc:docMkLst>
        <pc:docMk/>
      </pc:docMkLst>
      <pc:sldChg chg="addSp delSp modSp">
        <pc:chgData name="Jamie Rice" userId="961b8a01-72f6-402d-803e-2bd16a82fc1b" providerId="ADAL" clId="{DBAD0CC2-AE7A-4CEA-9E1E-A90D9635C2CA}" dt="2019-03-28T14:08:15.346" v="664" actId="108"/>
        <pc:sldMkLst>
          <pc:docMk/>
          <pc:sldMk cId="1859923120" sldId="259"/>
        </pc:sldMkLst>
        <pc:spChg chg="mod">
          <ac:chgData name="Jamie Rice" userId="961b8a01-72f6-402d-803e-2bd16a82fc1b" providerId="ADAL" clId="{DBAD0CC2-AE7A-4CEA-9E1E-A90D9635C2CA}" dt="2019-03-28T13:01:55.890" v="1" actId="6549"/>
          <ac:spMkLst>
            <pc:docMk/>
            <pc:sldMk cId="1859923120" sldId="259"/>
            <ac:spMk id="13" creationId="{3674FA82-2F48-44F4-9BD8-095AF4569A30}"/>
          </ac:spMkLst>
        </pc:spChg>
        <pc:spChg chg="add mod">
          <ac:chgData name="Jamie Rice" userId="961b8a01-72f6-402d-803e-2bd16a82fc1b" providerId="ADAL" clId="{DBAD0CC2-AE7A-4CEA-9E1E-A90D9635C2CA}" dt="2019-03-28T14:07:34.172" v="652" actId="1076"/>
          <ac:spMkLst>
            <pc:docMk/>
            <pc:sldMk cId="1859923120" sldId="259"/>
            <ac:spMk id="17" creationId="{BCBE84A2-1830-48A5-8ACE-948B9707DCDC}"/>
          </ac:spMkLst>
        </pc:spChg>
        <pc:graphicFrameChg chg="mod modGraphic">
          <ac:chgData name="Jamie Rice" userId="961b8a01-72f6-402d-803e-2bd16a82fc1b" providerId="ADAL" clId="{DBAD0CC2-AE7A-4CEA-9E1E-A90D9635C2CA}" dt="2019-03-28T14:08:15.346" v="664" actId="108"/>
          <ac:graphicFrameMkLst>
            <pc:docMk/>
            <pc:sldMk cId="1859923120" sldId="259"/>
            <ac:graphicFrameMk id="4" creationId="{4EC64FA5-69BC-4714-B74F-A736D0371D17}"/>
          </ac:graphicFrameMkLst>
        </pc:graphicFrameChg>
        <pc:picChg chg="del">
          <ac:chgData name="Jamie Rice" userId="961b8a01-72f6-402d-803e-2bd16a82fc1b" providerId="ADAL" clId="{DBAD0CC2-AE7A-4CEA-9E1E-A90D9635C2CA}" dt="2019-03-28T13:00:19.583" v="0" actId="478"/>
          <ac:picMkLst>
            <pc:docMk/>
            <pc:sldMk cId="1859923120" sldId="259"/>
            <ac:picMk id="15" creationId="{9F798B95-D08E-4704-AF16-F09776FD3942}"/>
          </ac:picMkLst>
        </pc:picChg>
      </pc:sldChg>
    </pc:docChg>
  </pc:docChgLst>
  <pc:docChgLst>
    <pc:chgData name="Jay Rice" userId="6b489518017f99db" providerId="LiveId" clId="{39CAE3FA-13F1-48D2-963A-D43E60E7C433}"/>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05E1-CD01-483E-AC0E-2CB33F2A92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ADFF09-C3D2-44D6-83F4-249ED5A244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B68CA78-790B-4C51-8E30-1C93499223B9}"/>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5" name="Footer Placeholder 4">
            <a:extLst>
              <a:ext uri="{FF2B5EF4-FFF2-40B4-BE49-F238E27FC236}">
                <a16:creationId xmlns:a16="http://schemas.microsoft.com/office/drawing/2014/main" id="{255E933D-DE23-4CA2-AD40-6D6482E472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727A066-2A49-4D2C-A2E0-347656F3C2AB}"/>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364987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562F-202B-4FBD-B287-BEA3B526DDF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908837-D000-4AB9-ADD1-50E482608F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3B5124B-71EE-4CE6-B0EE-707CD3435425}"/>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5" name="Footer Placeholder 4">
            <a:extLst>
              <a:ext uri="{FF2B5EF4-FFF2-40B4-BE49-F238E27FC236}">
                <a16:creationId xmlns:a16="http://schemas.microsoft.com/office/drawing/2014/main" id="{0D8DC1B7-A2CF-43D8-9993-2F166B4ED9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7D4970-54A1-4834-A81B-6399E1825F35}"/>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2719675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FF0CA2-1957-4C5E-9FF2-7B51943767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A276594-3489-411C-A964-DF469E45FB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682C735-577A-4469-B2ED-CD7C2DEF149B}"/>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5" name="Footer Placeholder 4">
            <a:extLst>
              <a:ext uri="{FF2B5EF4-FFF2-40B4-BE49-F238E27FC236}">
                <a16:creationId xmlns:a16="http://schemas.microsoft.com/office/drawing/2014/main" id="{ADBF6121-B97A-45F2-8CBE-0FEB0DA235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A4427A-E3BF-494C-8971-41BD96803DDF}"/>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33215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1B5D8-AF7B-44E5-9483-34B72358E6F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F1C3762-E471-4EC7-9269-75E8E62579B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6C4675-539D-4E17-BFAD-695D9F6C3C21}"/>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5" name="Footer Placeholder 4">
            <a:extLst>
              <a:ext uri="{FF2B5EF4-FFF2-40B4-BE49-F238E27FC236}">
                <a16:creationId xmlns:a16="http://schemas.microsoft.com/office/drawing/2014/main" id="{ADCDDFA0-57BE-4FFA-B4F2-86CFEF9475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E518CF-55B8-420D-ACCB-58D7D6389A13}"/>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993364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A31A-E64E-45D0-AC08-94F2903D7C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76A0704-5B24-4F8B-9078-FCF4BCD634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1D93127-E987-4800-8CC3-EFDE47616366}"/>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5" name="Footer Placeholder 4">
            <a:extLst>
              <a:ext uri="{FF2B5EF4-FFF2-40B4-BE49-F238E27FC236}">
                <a16:creationId xmlns:a16="http://schemas.microsoft.com/office/drawing/2014/main" id="{320A2B04-4141-40BA-B0E0-706E4C79F91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28955A-843A-4C81-8333-8068E11946B3}"/>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3840549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7E255-BF42-46EE-841D-F960749026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9C1C0A1-B09D-4172-A516-05D03381F7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E3590DB-088A-4BDE-A586-512799EDEBB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3BBAAE7-722C-4782-95E4-1B33A8DD30AB}"/>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6" name="Footer Placeholder 5">
            <a:extLst>
              <a:ext uri="{FF2B5EF4-FFF2-40B4-BE49-F238E27FC236}">
                <a16:creationId xmlns:a16="http://schemas.microsoft.com/office/drawing/2014/main" id="{E3EC1EFD-1F0D-4DE0-9AE6-372110DB4FE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01D3A96-49F1-4794-9F8E-939B4CE71CB7}"/>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034148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8E920-2CEB-410F-A221-356360FF240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FA5C8BE-6434-455F-A089-4209B352B6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A60C591-20A5-4454-B584-7F542DC5259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5E4494A-57CB-4525-9CDB-07EB6C2BCC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ABAF69-93B0-49F0-8833-6BEB846C455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6D916C8-4DDC-4639-84FE-6EB9A5046E87}"/>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8" name="Footer Placeholder 7">
            <a:extLst>
              <a:ext uri="{FF2B5EF4-FFF2-40B4-BE49-F238E27FC236}">
                <a16:creationId xmlns:a16="http://schemas.microsoft.com/office/drawing/2014/main" id="{F314E2F7-EEB4-4B61-B91A-F18959451CE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FFE36D-FBAE-4BDA-8DDA-EBB9BD5E6164}"/>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468614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A029-C225-448E-95B4-E3BF93F7893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C32DA0D-5375-4B49-A998-14C686877603}"/>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4" name="Footer Placeholder 3">
            <a:extLst>
              <a:ext uri="{FF2B5EF4-FFF2-40B4-BE49-F238E27FC236}">
                <a16:creationId xmlns:a16="http://schemas.microsoft.com/office/drawing/2014/main" id="{BB179413-E695-4E5D-B8EF-E120AD584D1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B663ABE-5108-4120-8965-BC16D7CECD87}"/>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3362746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9065BE-7974-44FA-9C34-F687FDDB4E27}"/>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3" name="Footer Placeholder 2">
            <a:extLst>
              <a:ext uri="{FF2B5EF4-FFF2-40B4-BE49-F238E27FC236}">
                <a16:creationId xmlns:a16="http://schemas.microsoft.com/office/drawing/2014/main" id="{70E2DB3E-90F7-4C4E-B538-8190CC68A46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A743D2D-A27E-4738-A0F1-B8668C21FAD2}"/>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196346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13DA-B981-428A-9DEC-930D6530A9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1CC8B3D-7AAD-456A-84CE-4ACA4BDE9C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5F91D89-6317-4C4B-954B-4C7BCE653D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F163E5-5A94-4350-8438-D9E9F4279755}"/>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6" name="Footer Placeholder 5">
            <a:extLst>
              <a:ext uri="{FF2B5EF4-FFF2-40B4-BE49-F238E27FC236}">
                <a16:creationId xmlns:a16="http://schemas.microsoft.com/office/drawing/2014/main" id="{D373BDDC-9CF8-400B-A920-28A83DFBD1B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B93B585-F35A-41FB-8337-5562FD9C7024}"/>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539830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C67ED-2892-4FAA-890C-0D40C2B0CD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08553B1-F0F2-4793-83EC-BD67DA9F86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434D885-7894-4A84-87BF-9E8656229B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F67CDF3-1BA1-4C50-B070-EA209F84F1D7}"/>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6" name="Footer Placeholder 5">
            <a:extLst>
              <a:ext uri="{FF2B5EF4-FFF2-40B4-BE49-F238E27FC236}">
                <a16:creationId xmlns:a16="http://schemas.microsoft.com/office/drawing/2014/main" id="{905759C3-6629-4BD8-B221-CBE09C12F2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1AA2006-DB84-4691-9589-14F83740A1AE}"/>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2188292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3176B-A9E5-4314-8601-4BD589FD24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504416-5EF6-4817-BFBD-4D408E2EDC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C6BCBCB-610B-4F3D-8A1C-375D4DDB36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1C6717-2BD4-4B28-A39D-DBD630746C18}" type="datetimeFigureOut">
              <a:rPr lang="en-GB" smtClean="0"/>
              <a:t>28/03/2019</a:t>
            </a:fld>
            <a:endParaRPr lang="en-GB"/>
          </a:p>
        </p:txBody>
      </p:sp>
      <p:sp>
        <p:nvSpPr>
          <p:cNvPr id="5" name="Footer Placeholder 4">
            <a:extLst>
              <a:ext uri="{FF2B5EF4-FFF2-40B4-BE49-F238E27FC236}">
                <a16:creationId xmlns:a16="http://schemas.microsoft.com/office/drawing/2014/main" id="{AC98A02E-8D75-499A-B0FD-9FA8C886A8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EA0F284-5BE3-426A-A2B2-D1720039BD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9768A-470C-4C3A-AA1F-E55A53E82763}" type="slidenum">
              <a:rPr lang="en-GB" smtClean="0"/>
              <a:t>‹#›</a:t>
            </a:fld>
            <a:endParaRPr lang="en-GB"/>
          </a:p>
        </p:txBody>
      </p:sp>
    </p:spTree>
    <p:extLst>
      <p:ext uri="{BB962C8B-B14F-4D97-AF65-F5344CB8AC3E}">
        <p14:creationId xmlns:p14="http://schemas.microsoft.com/office/powerpoint/2010/main" val="4189871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E6F3D09-BA19-4E92-A5AC-3B9F9020AA9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16023"/>
            <a:ext cx="10998437" cy="6874023"/>
          </a:xfrm>
          <a:custGeom>
            <a:avLst/>
            <a:gdLst>
              <a:gd name="connsiteX0" fmla="*/ 0 w 11862435"/>
              <a:gd name="connsiteY0" fmla="*/ 0 h 6858000"/>
              <a:gd name="connsiteX1" fmla="*/ 2537458 w 11862435"/>
              <a:gd name="connsiteY1" fmla="*/ 0 h 6858000"/>
              <a:gd name="connsiteX2" fmla="*/ 3074669 w 11862435"/>
              <a:gd name="connsiteY2" fmla="*/ 0 h 6858000"/>
              <a:gd name="connsiteX3" fmla="*/ 3784383 w 11862435"/>
              <a:gd name="connsiteY3" fmla="*/ 0 h 6858000"/>
              <a:gd name="connsiteX4" fmla="*/ 8686282 w 11862435"/>
              <a:gd name="connsiteY4" fmla="*/ 0 h 6858000"/>
              <a:gd name="connsiteX5" fmla="*/ 11862435 w 11862435"/>
              <a:gd name="connsiteY5" fmla="*/ 6857999 h 6858000"/>
              <a:gd name="connsiteX6" fmla="*/ 5896483 w 11862435"/>
              <a:gd name="connsiteY6" fmla="*/ 6857999 h 6858000"/>
              <a:gd name="connsiteX7" fmla="*/ 5896483 w 11862435"/>
              <a:gd name="connsiteY7" fmla="*/ 6858000 h 6858000"/>
              <a:gd name="connsiteX8" fmla="*/ 3074669 w 11862435"/>
              <a:gd name="connsiteY8" fmla="*/ 6858000 h 6858000"/>
              <a:gd name="connsiteX9" fmla="*/ 2537458 w 11862435"/>
              <a:gd name="connsiteY9" fmla="*/ 6858000 h 6858000"/>
              <a:gd name="connsiteX10" fmla="*/ 0 w 11862435"/>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2435" h="6858000">
                <a:moveTo>
                  <a:pt x="0" y="0"/>
                </a:moveTo>
                <a:lnTo>
                  <a:pt x="2537458" y="0"/>
                </a:lnTo>
                <a:lnTo>
                  <a:pt x="3074669" y="0"/>
                </a:lnTo>
                <a:lnTo>
                  <a:pt x="3784383" y="0"/>
                </a:lnTo>
                <a:lnTo>
                  <a:pt x="8686282" y="0"/>
                </a:lnTo>
                <a:lnTo>
                  <a:pt x="11862435" y="6857999"/>
                </a:lnTo>
                <a:lnTo>
                  <a:pt x="5896483" y="6857999"/>
                </a:lnTo>
                <a:lnTo>
                  <a:pt x="5896483" y="6858000"/>
                </a:lnTo>
                <a:lnTo>
                  <a:pt x="3074669" y="6858000"/>
                </a:lnTo>
                <a:lnTo>
                  <a:pt x="2537458" y="6858000"/>
                </a:lnTo>
                <a:lnTo>
                  <a:pt x="0" y="6858000"/>
                </a:lnTo>
                <a:close/>
              </a:path>
            </a:pathLst>
          </a:custGeom>
        </p:spPr>
      </p:pic>
      <p:pic>
        <p:nvPicPr>
          <p:cNvPr id="18" name="Picture 17">
            <a:extLst>
              <a:ext uri="{FF2B5EF4-FFF2-40B4-BE49-F238E27FC236}">
                <a16:creationId xmlns:a16="http://schemas.microsoft.com/office/drawing/2014/main" id="{EAF15805-6EFD-4046-9278-89CCBAE66E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93" y="163902"/>
            <a:ext cx="988056" cy="1497523"/>
          </a:xfrm>
          <a:prstGeom prst="rect">
            <a:avLst/>
          </a:prstGeom>
        </p:spPr>
      </p:pic>
      <p:sp>
        <p:nvSpPr>
          <p:cNvPr id="21" name="TextBox 20">
            <a:extLst>
              <a:ext uri="{FF2B5EF4-FFF2-40B4-BE49-F238E27FC236}">
                <a16:creationId xmlns:a16="http://schemas.microsoft.com/office/drawing/2014/main" id="{290F9747-6880-48F9-8289-CA10C634683C}"/>
              </a:ext>
            </a:extLst>
          </p:cNvPr>
          <p:cNvSpPr txBox="1"/>
          <p:nvPr/>
        </p:nvSpPr>
        <p:spPr>
          <a:xfrm>
            <a:off x="1145049" y="512553"/>
            <a:ext cx="3322978" cy="800219"/>
          </a:xfrm>
          <a:prstGeom prst="rect">
            <a:avLst/>
          </a:prstGeom>
          <a:noFill/>
        </p:spPr>
        <p:txBody>
          <a:bodyPr wrap="square" rtlCol="0">
            <a:spAutoFit/>
          </a:bodyPr>
          <a:lstStyle/>
          <a:p>
            <a:r>
              <a:rPr lang="en-US" sz="3400" dirty="0">
                <a:latin typeface="Trajan Pro" charset="0"/>
                <a:ea typeface="Trajan Pro" charset="0"/>
                <a:cs typeface="Trajan Pro" charset="0"/>
              </a:rPr>
              <a:t>Zen Wealth</a:t>
            </a:r>
          </a:p>
          <a:p>
            <a:r>
              <a:rPr lang="en-US" sz="1200" dirty="0">
                <a:latin typeface="Trajan Pro" charset="0"/>
                <a:ea typeface="Trajan Pro" charset="0"/>
                <a:cs typeface="Trajan Pro" charset="0"/>
              </a:rPr>
              <a:t>Financial Freedom and Security</a:t>
            </a:r>
          </a:p>
        </p:txBody>
      </p:sp>
      <p:sp>
        <p:nvSpPr>
          <p:cNvPr id="23" name="TextBox 22">
            <a:extLst>
              <a:ext uri="{FF2B5EF4-FFF2-40B4-BE49-F238E27FC236}">
                <a16:creationId xmlns:a16="http://schemas.microsoft.com/office/drawing/2014/main" id="{47A5A174-A0C2-466B-9A28-B25D129EB16A}"/>
              </a:ext>
            </a:extLst>
          </p:cNvPr>
          <p:cNvSpPr txBox="1"/>
          <p:nvPr/>
        </p:nvSpPr>
        <p:spPr>
          <a:xfrm>
            <a:off x="-1" y="4808475"/>
            <a:ext cx="8238147" cy="892552"/>
          </a:xfrm>
          <a:prstGeom prst="rect">
            <a:avLst/>
          </a:prstGeom>
          <a:solidFill>
            <a:schemeClr val="tx2">
              <a:lumMod val="75000"/>
            </a:schemeClr>
          </a:solidFill>
        </p:spPr>
        <p:txBody>
          <a:bodyPr wrap="square" rtlCol="0">
            <a:spAutoFit/>
          </a:bodyPr>
          <a:lstStyle/>
          <a:p>
            <a:r>
              <a:rPr lang="en-US" sz="2400" dirty="0">
                <a:solidFill>
                  <a:schemeClr val="bg1"/>
                </a:solidFill>
                <a:latin typeface="Trajan Pro" charset="0"/>
                <a:ea typeface="Trajan Pro" charset="0"/>
                <a:cs typeface="Trajan Pro" charset="0"/>
              </a:rPr>
              <a:t>Model Portfolio Service</a:t>
            </a:r>
          </a:p>
          <a:p>
            <a:r>
              <a:rPr lang="en-US" sz="1600" dirty="0">
                <a:solidFill>
                  <a:schemeClr val="bg1"/>
                </a:solidFill>
                <a:latin typeface="Trajan Pro" charset="0"/>
                <a:ea typeface="Trajan Pro" charset="0"/>
                <a:cs typeface="Trajan Pro" charset="0"/>
              </a:rPr>
              <a:t>January 2018</a:t>
            </a:r>
          </a:p>
          <a:p>
            <a:pPr algn="r"/>
            <a:r>
              <a:rPr lang="en-GB" sz="1200" dirty="0">
                <a:solidFill>
                  <a:schemeClr val="bg1"/>
                </a:solidFill>
                <a:ea typeface="Calibri" panose="020F0502020204030204" pitchFamily="34" charset="0"/>
              </a:rPr>
              <a:t>This does not constitute advice.  Professional advice should be taken prior to acting on any part of it.</a:t>
            </a:r>
            <a:endParaRPr lang="en-US" sz="1600" dirty="0">
              <a:solidFill>
                <a:schemeClr val="bg1"/>
              </a:solidFill>
              <a:latin typeface="Trajan Pro" charset="0"/>
              <a:ea typeface="Trajan Pro" charset="0"/>
              <a:cs typeface="Trajan Pro" charset="0"/>
            </a:endParaRPr>
          </a:p>
        </p:txBody>
      </p:sp>
      <p:sp>
        <p:nvSpPr>
          <p:cNvPr id="24" name="Text Box 24">
            <a:extLst>
              <a:ext uri="{FF2B5EF4-FFF2-40B4-BE49-F238E27FC236}">
                <a16:creationId xmlns:a16="http://schemas.microsoft.com/office/drawing/2014/main" id="{B085E45D-734D-4F06-A5FB-BB0E070B6D93}"/>
              </a:ext>
            </a:extLst>
          </p:cNvPr>
          <p:cNvSpPr txBox="1">
            <a:spLocks noChangeArrowheads="1"/>
          </p:cNvSpPr>
          <p:nvPr/>
        </p:nvSpPr>
        <p:spPr bwMode="auto">
          <a:xfrm>
            <a:off x="0" y="6329076"/>
            <a:ext cx="10189907" cy="52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nSpc>
                <a:spcPct val="120000"/>
              </a:lnSpc>
              <a:spcAft>
                <a:spcPts val="1000"/>
              </a:spcAft>
            </a:pPr>
            <a:r>
              <a:rPr lang="en-US" sz="1100" b="1" dirty="0">
                <a:effectLst/>
                <a:latin typeface="Avenir Book" charset="0"/>
                <a:ea typeface="Avenir Book" charset="0"/>
                <a:cs typeface="Avenir Book" charset="0"/>
              </a:rPr>
              <a:t>Zen Wealth LLP is an appointed representative of Best Practice IFA Group Limited which is authorised and regulated by the Financial Conduct Authority. </a:t>
            </a:r>
            <a:endParaRPr lang="en-GB" sz="1100" b="1" dirty="0">
              <a:effectLst/>
              <a:latin typeface="Avenir Book" charset="0"/>
              <a:ea typeface="Avenir Book" charset="0"/>
              <a:cs typeface="Avenir Book" charset="0"/>
            </a:endParaRPr>
          </a:p>
          <a:p>
            <a:pPr algn="ctr">
              <a:lnSpc>
                <a:spcPct val="120000"/>
              </a:lnSpc>
              <a:spcAft>
                <a:spcPts val="1000"/>
              </a:spcAft>
            </a:pPr>
            <a:r>
              <a:rPr lang="en-US" sz="1100" dirty="0">
                <a:effectLst/>
                <a:ea typeface="Microsoft Himalaya" panose="01010100010101010101" pitchFamily="2" charset="0"/>
                <a:cs typeface="Microsoft Himalaya" panose="01010100010101010101" pitchFamily="2" charset="0"/>
              </a:rPr>
              <a:t> </a:t>
            </a:r>
            <a:endParaRPr lang="en-GB" sz="1100" dirty="0">
              <a:effectLst/>
              <a:ea typeface="Microsoft Himalaya" panose="01010100010101010101" pitchFamily="2" charset="0"/>
              <a:cs typeface="Microsoft Himalaya" panose="01010100010101010101" pitchFamily="2" charset="0"/>
            </a:endParaRPr>
          </a:p>
          <a:p>
            <a:pPr algn="ctr">
              <a:lnSpc>
                <a:spcPct val="120000"/>
              </a:lnSpc>
              <a:spcAft>
                <a:spcPts val="1000"/>
              </a:spcAft>
            </a:pPr>
            <a:r>
              <a:rPr lang="en-US" sz="1100" dirty="0">
                <a:solidFill>
                  <a:srgbClr val="92D050"/>
                </a:solidFill>
                <a:effectLst/>
                <a:ea typeface="Microsoft Himalaya" panose="01010100010101010101" pitchFamily="2" charset="0"/>
                <a:cs typeface="Microsoft Himalaya" panose="01010100010101010101" pitchFamily="2" charset="0"/>
              </a:rPr>
              <a:t> </a:t>
            </a:r>
            <a:endParaRPr lang="en-GB" sz="1100" dirty="0">
              <a:solidFill>
                <a:srgbClr val="242424"/>
              </a:solidFill>
              <a:effectLst/>
              <a:ea typeface="Microsoft Himalaya" panose="01010100010101010101" pitchFamily="2" charset="0"/>
              <a:cs typeface="Microsoft Himalaya" panose="01010100010101010101" pitchFamily="2" charset="0"/>
            </a:endParaRPr>
          </a:p>
        </p:txBody>
      </p:sp>
      <p:pic>
        <p:nvPicPr>
          <p:cNvPr id="5" name="Picture 4">
            <a:extLst>
              <a:ext uri="{FF2B5EF4-FFF2-40B4-BE49-F238E27FC236}">
                <a16:creationId xmlns:a16="http://schemas.microsoft.com/office/drawing/2014/main" id="{A2F2C132-7253-4CF5-A3CC-95ED073FE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9907" y="11897"/>
            <a:ext cx="1344530" cy="1972710"/>
          </a:xfrm>
          <a:prstGeom prst="rect">
            <a:avLst/>
          </a:prstGeom>
        </p:spPr>
      </p:pic>
    </p:spTree>
    <p:extLst>
      <p:ext uri="{BB962C8B-B14F-4D97-AF65-F5344CB8AC3E}">
        <p14:creationId xmlns:p14="http://schemas.microsoft.com/office/powerpoint/2010/main" val="2084608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3" name="Rectangle 31">
            <a:extLst>
              <a:ext uri="{FF2B5EF4-FFF2-40B4-BE49-F238E27FC236}">
                <a16:creationId xmlns:a16="http://schemas.microsoft.com/office/drawing/2014/main" id="{CEAEEBCB-21C4-4FCE-AF49-64778B597135}"/>
              </a:ext>
            </a:extLst>
          </p:cNvPr>
          <p:cNvSpPr>
            <a:spLocks noChangeArrowheads="1"/>
          </p:cNvSpPr>
          <p:nvPr/>
        </p:nvSpPr>
        <p:spPr bwMode="auto">
          <a:xfrm>
            <a:off x="104775" y="1628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4" name="Rectangle 32">
            <a:extLst>
              <a:ext uri="{FF2B5EF4-FFF2-40B4-BE49-F238E27FC236}">
                <a16:creationId xmlns:a16="http://schemas.microsoft.com/office/drawing/2014/main" id="{61B6B28D-8B2B-42F0-A33E-3D45A4BF0840}"/>
              </a:ext>
            </a:extLst>
          </p:cNvPr>
          <p:cNvSpPr>
            <a:spLocks noChangeArrowheads="1"/>
          </p:cNvSpPr>
          <p:nvPr/>
        </p:nvSpPr>
        <p:spPr bwMode="auto">
          <a:xfrm>
            <a:off x="104775" y="598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2" name="Picture 1">
            <a:extLst>
              <a:ext uri="{FF2B5EF4-FFF2-40B4-BE49-F238E27FC236}">
                <a16:creationId xmlns:a16="http://schemas.microsoft.com/office/drawing/2014/main" id="{7E6A1387-020C-4405-8FAF-48C1C961F256}"/>
              </a:ext>
            </a:extLst>
          </p:cNvPr>
          <p:cNvPicPr>
            <a:picLocks noChangeAspect="1"/>
          </p:cNvPicPr>
          <p:nvPr/>
        </p:nvPicPr>
        <p:blipFill>
          <a:blip r:embed="rId2"/>
          <a:stretch>
            <a:fillRect/>
          </a:stretch>
        </p:blipFill>
        <p:spPr>
          <a:xfrm>
            <a:off x="433934" y="1197555"/>
            <a:ext cx="5669635" cy="3572359"/>
          </a:xfrm>
          <a:prstGeom prst="rect">
            <a:avLst/>
          </a:prstGeom>
        </p:spPr>
      </p:pic>
      <p:sp>
        <p:nvSpPr>
          <p:cNvPr id="9" name="Title 1">
            <a:extLst>
              <a:ext uri="{FF2B5EF4-FFF2-40B4-BE49-F238E27FC236}">
                <a16:creationId xmlns:a16="http://schemas.microsoft.com/office/drawing/2014/main" id="{E9D16500-FAC8-4AE1-87CD-082FB9514BB4}"/>
              </a:ext>
            </a:extLst>
          </p:cNvPr>
          <p:cNvSpPr>
            <a:spLocks noGrp="1"/>
          </p:cNvSpPr>
          <p:nvPr>
            <p:ph type="title"/>
          </p:nvPr>
        </p:nvSpPr>
        <p:spPr>
          <a:xfrm>
            <a:off x="314077" y="140436"/>
            <a:ext cx="6586491" cy="1017246"/>
          </a:xfrm>
        </p:spPr>
        <p:txBody>
          <a:bodyPr vert="horz" lIns="91440" tIns="45720" rIns="91440" bIns="45720" rtlCol="0" anchor="ctr">
            <a:normAutofit/>
          </a:bodyPr>
          <a:lstStyle/>
          <a:p>
            <a:r>
              <a:rPr lang="en-GB" dirty="0">
                <a:solidFill>
                  <a:schemeClr val="accent1">
                    <a:lumMod val="75000"/>
                  </a:schemeClr>
                </a:solidFill>
              </a:rPr>
              <a:t>Performance</a:t>
            </a:r>
          </a:p>
        </p:txBody>
      </p:sp>
      <p:sp>
        <p:nvSpPr>
          <p:cNvPr id="8" name="TextBox 7">
            <a:extLst>
              <a:ext uri="{FF2B5EF4-FFF2-40B4-BE49-F238E27FC236}">
                <a16:creationId xmlns:a16="http://schemas.microsoft.com/office/drawing/2014/main" id="{3F97472E-F941-443A-9CF7-404984926940}"/>
              </a:ext>
            </a:extLst>
          </p:cNvPr>
          <p:cNvSpPr txBox="1"/>
          <p:nvPr/>
        </p:nvSpPr>
        <p:spPr>
          <a:xfrm>
            <a:off x="376807" y="4508308"/>
            <a:ext cx="5646488" cy="261610"/>
          </a:xfrm>
          <a:prstGeom prst="rect">
            <a:avLst/>
          </a:prstGeom>
          <a:noFill/>
        </p:spPr>
        <p:txBody>
          <a:bodyPr wrap="square" rtlCol="0">
            <a:spAutoFit/>
          </a:bodyPr>
          <a:lstStyle/>
          <a:p>
            <a:r>
              <a:rPr lang="en-GB" sz="1100" dirty="0"/>
              <a:t>Performance vs the FTSE All Share December 2000-Jan Dec 2017</a:t>
            </a:r>
          </a:p>
        </p:txBody>
      </p:sp>
      <p:pic>
        <p:nvPicPr>
          <p:cNvPr id="6" name="Picture 5">
            <a:extLst>
              <a:ext uri="{FF2B5EF4-FFF2-40B4-BE49-F238E27FC236}">
                <a16:creationId xmlns:a16="http://schemas.microsoft.com/office/drawing/2014/main" id="{20C0C25B-FDDA-475E-9C8D-FE64AA0B9A66}"/>
              </a:ext>
            </a:extLst>
          </p:cNvPr>
          <p:cNvPicPr>
            <a:picLocks noChangeAspect="1"/>
          </p:cNvPicPr>
          <p:nvPr/>
        </p:nvPicPr>
        <p:blipFill>
          <a:blip r:embed="rId3"/>
          <a:stretch>
            <a:fillRect/>
          </a:stretch>
        </p:blipFill>
        <p:spPr>
          <a:xfrm>
            <a:off x="6160696" y="1197556"/>
            <a:ext cx="5669632" cy="3572358"/>
          </a:xfrm>
          <a:prstGeom prst="rect">
            <a:avLst/>
          </a:prstGeom>
        </p:spPr>
      </p:pic>
      <p:sp>
        <p:nvSpPr>
          <p:cNvPr id="14" name="TextBox 13">
            <a:extLst>
              <a:ext uri="{FF2B5EF4-FFF2-40B4-BE49-F238E27FC236}">
                <a16:creationId xmlns:a16="http://schemas.microsoft.com/office/drawing/2014/main" id="{92D5F5EB-52AC-4291-9B5C-665F57C83F58}"/>
              </a:ext>
            </a:extLst>
          </p:cNvPr>
          <p:cNvSpPr txBox="1"/>
          <p:nvPr/>
        </p:nvSpPr>
        <p:spPr>
          <a:xfrm>
            <a:off x="6164335" y="4508308"/>
            <a:ext cx="5646488" cy="261610"/>
          </a:xfrm>
          <a:prstGeom prst="rect">
            <a:avLst/>
          </a:prstGeom>
          <a:noFill/>
        </p:spPr>
        <p:txBody>
          <a:bodyPr wrap="square" rtlCol="0">
            <a:spAutoFit/>
          </a:bodyPr>
          <a:lstStyle/>
          <a:p>
            <a:r>
              <a:rPr lang="en-GB" sz="1100" dirty="0"/>
              <a:t>15 Year Returns by Calendar year versus the FTSE All Share</a:t>
            </a:r>
          </a:p>
        </p:txBody>
      </p:sp>
      <p:sp>
        <p:nvSpPr>
          <p:cNvPr id="15" name="TextBox 14">
            <a:extLst>
              <a:ext uri="{FF2B5EF4-FFF2-40B4-BE49-F238E27FC236}">
                <a16:creationId xmlns:a16="http://schemas.microsoft.com/office/drawing/2014/main" id="{F4143F7B-DCAE-4D3D-A429-F45AF28D63D4}"/>
              </a:ext>
            </a:extLst>
          </p:cNvPr>
          <p:cNvSpPr txBox="1"/>
          <p:nvPr/>
        </p:nvSpPr>
        <p:spPr>
          <a:xfrm>
            <a:off x="655320" y="6427419"/>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40174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201720" y="876299"/>
            <a:ext cx="11442883" cy="5476104"/>
          </a:xfrm>
        </p:spPr>
        <p:txBody>
          <a:bodyPr vert="horz" lIns="91440" tIns="45720" rIns="91440" bIns="45720" numCol="2" spcCol="360000" rtlCol="0">
            <a:noAutofit/>
          </a:bodyPr>
          <a:lstStyle/>
          <a:p>
            <a:pPr marL="0" indent="0">
              <a:buNone/>
            </a:pPr>
            <a:r>
              <a:rPr lang="en-GB" sz="1000" dirty="0"/>
              <a:t>At Zen Wealth our Model Portfolio Service is implemented via a Wrap Platform.  We believe that Platforms will play a major role in the delivery of our portfolio based solution.  We utilise Wrap Platforms to implement the strategy.</a:t>
            </a:r>
          </a:p>
          <a:p>
            <a:pPr marL="0" indent="0">
              <a:buNone/>
            </a:pPr>
            <a:r>
              <a:rPr lang="en-GB" sz="1000" b="1" dirty="0"/>
              <a:t>Advantages of investing via a platform</a:t>
            </a:r>
            <a:endParaRPr lang="en-GB" sz="1000" dirty="0"/>
          </a:p>
          <a:p>
            <a:r>
              <a:rPr lang="en-GB" sz="1000" dirty="0"/>
              <a:t>The ability to hold one or a number of different investment vehicles “under one roof”.</a:t>
            </a:r>
          </a:p>
          <a:p>
            <a:r>
              <a:rPr lang="en-GB" sz="1000" dirty="0"/>
              <a:t>It provides access to a significant number of investment funds from different fund managers to allow the creation of a diversified portfolio with the ability to switch funds at any time.</a:t>
            </a:r>
          </a:p>
          <a:p>
            <a:r>
              <a:rPr lang="en-GB" sz="1000" dirty="0"/>
              <a:t>It also provides the facility to obtain up-to-date valuations on all your investments whenever required.</a:t>
            </a:r>
          </a:p>
          <a:p>
            <a:pPr marL="0" indent="0">
              <a:buNone/>
            </a:pPr>
            <a:r>
              <a:rPr lang="en-GB" sz="1000" dirty="0"/>
              <a:t>D</a:t>
            </a:r>
            <a:r>
              <a:rPr lang="en-GB" sz="1000" b="1" dirty="0"/>
              <a:t>isadvantages of investing via a platform</a:t>
            </a:r>
            <a:endParaRPr lang="en-GB" sz="1000" dirty="0"/>
          </a:p>
          <a:p>
            <a:r>
              <a:rPr lang="en-GB" sz="1000" dirty="0"/>
              <a:t>The platform provider imposes charges on funds held on the platform.  Some of the charges may be significantly higher than are incurred by purchasing more traditional products, however, the ability to purchase funds at a significant discount and the ability to switch funds throughout the platform at no additional cost, reduces  the overall cost and allows us to deliver a higher quality service than would be available through individual product purchases.</a:t>
            </a:r>
          </a:p>
          <a:p>
            <a:pPr marL="0" indent="0">
              <a:buNone/>
            </a:pPr>
            <a:r>
              <a:rPr lang="en-GB" sz="1000" dirty="0"/>
              <a:t>Our selection process identified a range of funds which are not available via more traditional products.  We believe that by utilising Wrap Platforms we can offer the highest level of service.  We are not tied to one provider. We individually match the Wrap Platform to your specific needs and requirement from the portfolio service we can provide.</a:t>
            </a:r>
          </a:p>
          <a:p>
            <a:pPr marL="0" indent="0">
              <a:buNone/>
            </a:pPr>
            <a:r>
              <a:rPr lang="en-GB" sz="1000" dirty="0"/>
              <a:t>Due to the complexities of managing such a range of portfolios, we currently utilise two Platforms, Transact and Aegon Retirement Choices.  This said, it is possible to build and construct the portfolios on other platforms and we will only recommend a solution once we have considered your wider circumstances.</a:t>
            </a:r>
          </a:p>
          <a:p>
            <a:pPr marL="0" indent="0">
              <a:buNone/>
            </a:pPr>
            <a:r>
              <a:rPr lang="en-GB" sz="1000" dirty="0"/>
              <a:t>When you meet with us, we will get to understand your individual circumstances and ask you to complete a risk profile questionnaire.  This will enable us to have an informed discussion about whether a Model Portfolio is suitable and if so which model would best suit your needs.</a:t>
            </a:r>
          </a:p>
          <a:p>
            <a:pPr marL="0" indent="0">
              <a:buNone/>
            </a:pPr>
            <a:r>
              <a:rPr lang="en-GB" sz="1000" dirty="0"/>
              <a:t>We will never make changes to your investment portfolio without your authority.  We will send you a review report which will outline our recommendation and give you the information you need to make a decision. </a:t>
            </a:r>
          </a:p>
          <a:p>
            <a:pPr marL="0" indent="0">
              <a:buNone/>
            </a:pPr>
            <a:r>
              <a:rPr lang="en-GB" sz="1000" dirty="0"/>
              <a:t>While we are keen to promote the service it will not suit everyone.  If our discussions lead us to believe something else would be more suitable whether it is a more traditional single product, a single managed fund or a bespoke portfolio.</a:t>
            </a:r>
          </a:p>
          <a:p>
            <a:pPr marL="0" indent="0">
              <a:buNone/>
            </a:pPr>
            <a:r>
              <a:rPr lang="en-GB" sz="1600" b="1" kern="0" dirty="0">
                <a:solidFill>
                  <a:srgbClr val="2F5496"/>
                </a:solidFill>
                <a:latin typeface="Calibri Light" panose="020F0302020204030204" pitchFamily="34" charset="0"/>
                <a:cs typeface="Times New Roman" panose="02020603050405020304" pitchFamily="18" charset="0"/>
              </a:rPr>
              <a:t>Glossary</a:t>
            </a:r>
          </a:p>
          <a:p>
            <a:r>
              <a:rPr lang="en-GB" sz="1100" b="1" dirty="0"/>
              <a:t>OCF (Ongoing Charge Figure) –</a:t>
            </a:r>
            <a:r>
              <a:rPr lang="en-GB" sz="1100" dirty="0"/>
              <a:t> The OCF is a measure of the total cost of an investment to the investor. It may include various fees (purchase, redemption, management) and other expenses.  Typically it consists of an annual management charge (the fee that the fund company charges annually to manage the fund) plus other charges incurred in running the fund such as legal fees, share registration and custodian costs.  </a:t>
            </a:r>
          </a:p>
          <a:p>
            <a:r>
              <a:rPr lang="en-GB" sz="1100" b="1" dirty="0"/>
              <a:t>Volatility – </a:t>
            </a:r>
            <a:r>
              <a:rPr lang="en-GB" sz="1100" dirty="0"/>
              <a:t>Measures the variation in price of a financial instrument over time.  Historically volatility is derived from looking at past prices and tracking the frequency and degree of changes.</a:t>
            </a:r>
          </a:p>
          <a:p>
            <a:r>
              <a:rPr lang="en-GB" sz="1100" b="1" dirty="0"/>
              <a:t>Standard Deviation</a:t>
            </a:r>
            <a:r>
              <a:rPr lang="en-GB" sz="1100" dirty="0"/>
              <a:t> – is a statistical measurement which looks at historical volatility.  It looks at how likely an investment is to deviate from its average return.  </a:t>
            </a:r>
          </a:p>
          <a:p>
            <a:r>
              <a:rPr lang="en-GB" sz="1100" b="1" dirty="0"/>
              <a:t>Wrap Platform -  </a:t>
            </a:r>
            <a:r>
              <a:rPr lang="en-GB" sz="1100" dirty="0"/>
              <a:t>A Wrap Platform provides a means of holding all your investments in one place.  It normally comprises of three services.  Firstly it provides administrative systems and process which allow your investments to be managed in one place.  Secondly, it provides an arrangement for buying and selling investments efficiently and thirdly the ability to access various tax efficient investment and savings vehicles.  </a:t>
            </a:r>
          </a:p>
          <a:p>
            <a:r>
              <a:rPr lang="en-GB" sz="1100" b="1" dirty="0"/>
              <a:t>Active/Passive and Blended— </a:t>
            </a:r>
            <a:r>
              <a:rPr lang="en-GB" sz="1100" dirty="0"/>
              <a:t>Investment styles are often categorised as active or passive. An active investor is one who makes decisions about holding one investment over another.  Passive investors are willing to accept the market rate of return and usually enjoy paying smaller fees than active investors. </a:t>
            </a:r>
          </a:p>
          <a:p>
            <a:r>
              <a:rPr lang="en-GB" sz="1100" dirty="0"/>
              <a:t>Our investment philosophy is passive (where we believe markets are efficient) to the extent that we are not making judgements on the relative merits of one investment over another, but we are not willing to accept the market rate (less fees) for our clients. Our investment process targets market-beating performance through structured exposure to dimensions of higher expected return, and uses methods of portfolio construction and implementation that we hope enhance performance relative to the average investor. </a:t>
            </a:r>
          </a:p>
          <a:p>
            <a:pPr marL="0" indent="0">
              <a:buNone/>
            </a:pPr>
            <a:endParaRPr lang="en-GB" sz="1100" dirty="0"/>
          </a:p>
        </p:txBody>
      </p:sp>
      <p:sp>
        <p:nvSpPr>
          <p:cNvPr id="23" name="Rectangle 31">
            <a:extLst>
              <a:ext uri="{FF2B5EF4-FFF2-40B4-BE49-F238E27FC236}">
                <a16:creationId xmlns:a16="http://schemas.microsoft.com/office/drawing/2014/main" id="{CEAEEBCB-21C4-4FCE-AF49-64778B597135}"/>
              </a:ext>
            </a:extLst>
          </p:cNvPr>
          <p:cNvSpPr>
            <a:spLocks noChangeArrowheads="1"/>
          </p:cNvSpPr>
          <p:nvPr/>
        </p:nvSpPr>
        <p:spPr bwMode="auto">
          <a:xfrm>
            <a:off x="104775" y="1628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4" name="Rectangle 32">
            <a:extLst>
              <a:ext uri="{FF2B5EF4-FFF2-40B4-BE49-F238E27FC236}">
                <a16:creationId xmlns:a16="http://schemas.microsoft.com/office/drawing/2014/main" id="{61B6B28D-8B2B-42F0-A33E-3D45A4BF0840}"/>
              </a:ext>
            </a:extLst>
          </p:cNvPr>
          <p:cNvSpPr>
            <a:spLocks noChangeArrowheads="1"/>
          </p:cNvSpPr>
          <p:nvPr/>
        </p:nvSpPr>
        <p:spPr bwMode="auto">
          <a:xfrm>
            <a:off x="104775" y="598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7" name="Title 1">
            <a:extLst>
              <a:ext uri="{FF2B5EF4-FFF2-40B4-BE49-F238E27FC236}">
                <a16:creationId xmlns:a16="http://schemas.microsoft.com/office/drawing/2014/main" id="{01A9875C-05FE-48A6-9794-5F80B1516B74}"/>
              </a:ext>
            </a:extLst>
          </p:cNvPr>
          <p:cNvSpPr>
            <a:spLocks noGrp="1"/>
          </p:cNvSpPr>
          <p:nvPr>
            <p:ph type="title"/>
          </p:nvPr>
        </p:nvSpPr>
        <p:spPr>
          <a:xfrm>
            <a:off x="201720" y="50830"/>
            <a:ext cx="6586491" cy="1017246"/>
          </a:xfrm>
        </p:spPr>
        <p:txBody>
          <a:bodyPr vert="horz" lIns="91440" tIns="45720" rIns="91440" bIns="45720" rtlCol="0" anchor="ctr">
            <a:normAutofit/>
          </a:bodyPr>
          <a:lstStyle/>
          <a:p>
            <a:r>
              <a:rPr lang="en-GB" dirty="0">
                <a:solidFill>
                  <a:schemeClr val="accent1">
                    <a:lumMod val="75000"/>
                  </a:schemeClr>
                </a:solidFill>
              </a:rPr>
              <a:t>Using a Wrap Platform</a:t>
            </a:r>
          </a:p>
        </p:txBody>
      </p:sp>
      <p:sp>
        <p:nvSpPr>
          <p:cNvPr id="9" name="TextBox 8">
            <a:extLst>
              <a:ext uri="{FF2B5EF4-FFF2-40B4-BE49-F238E27FC236}">
                <a16:creationId xmlns:a16="http://schemas.microsoft.com/office/drawing/2014/main" id="{08E7CFA0-F60B-49DA-AB1C-A995868168ED}"/>
              </a:ext>
            </a:extLst>
          </p:cNvPr>
          <p:cNvSpPr txBox="1"/>
          <p:nvPr/>
        </p:nvSpPr>
        <p:spPr>
          <a:xfrm>
            <a:off x="655320" y="6427419"/>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396179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96A56BB2-8CB9-4ED4-879E-A6FD9DBD268E}"/>
              </a:ext>
            </a:extLst>
          </p:cNvPr>
          <p:cNvSpPr/>
          <p:nvPr/>
        </p:nvSpPr>
        <p:spPr>
          <a:xfrm rot="5400000">
            <a:off x="-195943" y="195942"/>
            <a:ext cx="3144416" cy="2752531"/>
          </a:xfrm>
          <a:prstGeom prst="r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2F2C132-7253-4CF5-A3CC-95ED073FE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0535" y="128192"/>
            <a:ext cx="1344530" cy="1972710"/>
          </a:xfrm>
          <a:prstGeom prst="rect">
            <a:avLst/>
          </a:prstGeom>
        </p:spPr>
      </p:pic>
      <p:sp>
        <p:nvSpPr>
          <p:cNvPr id="2" name="Rectangle 1">
            <a:extLst>
              <a:ext uri="{FF2B5EF4-FFF2-40B4-BE49-F238E27FC236}">
                <a16:creationId xmlns:a16="http://schemas.microsoft.com/office/drawing/2014/main" id="{03D5F7B8-F3A1-4A19-A051-DCE87E5277CA}"/>
              </a:ext>
            </a:extLst>
          </p:cNvPr>
          <p:cNvSpPr/>
          <p:nvPr/>
        </p:nvSpPr>
        <p:spPr>
          <a:xfrm>
            <a:off x="5345131" y="2100902"/>
            <a:ext cx="6096000" cy="1200329"/>
          </a:xfrm>
          <a:prstGeom prst="rect">
            <a:avLst/>
          </a:prstGeom>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Level 30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The Leadenhall Building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122 Leadenhall Street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London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EC3V 4AB</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Tel: 020 3753 4638</a:t>
            </a:r>
          </a:p>
        </p:txBody>
      </p:sp>
      <p:pic>
        <p:nvPicPr>
          <p:cNvPr id="10" name="Picture 9">
            <a:extLst>
              <a:ext uri="{FF2B5EF4-FFF2-40B4-BE49-F238E27FC236}">
                <a16:creationId xmlns:a16="http://schemas.microsoft.com/office/drawing/2014/main" id="{50737563-5955-4A59-B7A7-E5C236661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35" y="128192"/>
            <a:ext cx="988056" cy="1497523"/>
          </a:xfrm>
          <a:prstGeom prst="rect">
            <a:avLst/>
          </a:prstGeom>
        </p:spPr>
      </p:pic>
      <p:sp>
        <p:nvSpPr>
          <p:cNvPr id="13" name="Text Box 24">
            <a:extLst>
              <a:ext uri="{FF2B5EF4-FFF2-40B4-BE49-F238E27FC236}">
                <a16:creationId xmlns:a16="http://schemas.microsoft.com/office/drawing/2014/main" id="{6E220BD4-78F3-4553-B9D4-7E3624E2A4FD}"/>
              </a:ext>
            </a:extLst>
          </p:cNvPr>
          <p:cNvSpPr txBox="1">
            <a:spLocks noChangeArrowheads="1"/>
          </p:cNvSpPr>
          <p:nvPr/>
        </p:nvSpPr>
        <p:spPr bwMode="auto">
          <a:xfrm>
            <a:off x="258387" y="6254648"/>
            <a:ext cx="8201102" cy="603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20000"/>
              </a:lnSpc>
              <a:spcBef>
                <a:spcPts val="0"/>
              </a:spcBef>
              <a:spcAft>
                <a:spcPts val="10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rPr>
              <a:t>Zen Wealth LLP is an appointed representative of Best Practice IFA Group Limited which is authorised and regulated by the Financial Conduct Authority. </a:t>
            </a:r>
            <a:endParaRPr kumimoji="0" lang="en-GB"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endParaRPr>
          </a:p>
          <a:p>
            <a:pPr marL="0" marR="0" lvl="0" indent="0" algn="l" defTabSz="914400" rtl="0" eaLnBrk="1" fontAlgn="auto" latinLnBrk="0" hangingPunct="1">
              <a:lnSpc>
                <a:spcPct val="120000"/>
              </a:lnSpc>
              <a:spcBef>
                <a:spcPts val="0"/>
              </a:spcBef>
              <a:spcAft>
                <a:spcPts val="10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rPr>
              <a:t> </a:t>
            </a:r>
            <a:endParaRPr kumimoji="0" lang="en-GB"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endParaRPr>
          </a:p>
          <a:p>
            <a:pPr marL="0" marR="0" lvl="0" indent="0" algn="l" defTabSz="914400" rtl="0" eaLnBrk="1" fontAlgn="auto" latinLnBrk="0" hangingPunct="1">
              <a:lnSpc>
                <a:spcPct val="120000"/>
              </a:lnSpc>
              <a:spcBef>
                <a:spcPts val="0"/>
              </a:spcBef>
              <a:spcAft>
                <a:spcPts val="10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rPr>
              <a:t> </a:t>
            </a:r>
            <a:endParaRPr kumimoji="0" lang="en-GB"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2338720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4" name="Straight Arrow Connector 53">
            <a:extLst>
              <a:ext uri="{FF2B5EF4-FFF2-40B4-BE49-F238E27FC236}">
                <a16:creationId xmlns:a16="http://schemas.microsoft.com/office/drawing/2014/main"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8398956-F795-41DB-A058-C1843FD47EBA}"/>
              </a:ext>
            </a:extLst>
          </p:cNvPr>
          <p:cNvPicPr>
            <a:picLocks noChangeAspect="1"/>
          </p:cNvPicPr>
          <p:nvPr/>
        </p:nvPicPr>
        <p:blipFill rotWithShape="1">
          <a:blip r:embed="rId2">
            <a:extLst>
              <a:ext uri="{28A0092B-C50C-407E-A947-70E740481C1C}">
                <a14:useLocalDpi xmlns:a14="http://schemas.microsoft.com/office/drawing/2010/main" val="0"/>
              </a:ext>
            </a:extLst>
          </a:blip>
          <a:srcRect l="17538" r="18944"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655321" y="2575034"/>
            <a:ext cx="5120113" cy="3462228"/>
          </a:xfrm>
        </p:spPr>
        <p:txBody>
          <a:bodyPr vert="horz" lIns="91440" tIns="45720" rIns="91440" bIns="45720" rtlCol="0">
            <a:normAutofit/>
          </a:bodyPr>
          <a:lstStyle/>
          <a:p>
            <a:pPr marL="0" indent="0">
              <a:buNone/>
            </a:pPr>
            <a:r>
              <a:rPr lang="en-GB" sz="1200" dirty="0"/>
              <a:t>Every investor has different goals and views on the risks they are prepared to take, as well as the level of involvement they want to have with the investment solutions.  Zen Wealth’s three Risk-Rated Model Portfolios makes it easy to match our clients return expectations and risk attitudes to a pre-constructed portfolio of assets. </a:t>
            </a:r>
          </a:p>
          <a:p>
            <a:pPr marL="0" indent="0">
              <a:buNone/>
            </a:pPr>
            <a:r>
              <a:rPr lang="en-GB" sz="1200" dirty="0"/>
              <a:t>The model portfolios are designed to help you achieve your investment objectives taking into consideration a variety of factors including your time horizon, attitude to risk and capacity for loss.  As part of your Lifestyle Plan we will explore with you your unique circumstances and if appropriate map your objectives to a Model Portfolio.</a:t>
            </a:r>
          </a:p>
          <a:p>
            <a:pPr marL="0" indent="0">
              <a:buNone/>
            </a:pPr>
            <a:r>
              <a:rPr lang="en-GB" sz="1200" dirty="0"/>
              <a:t>Our portfolios have been designed with our core beliefs in mind.  These are; capitalism works, risk and return are related, markets are efficient, diversification is essential and costs matter.  These beliefs have been applied to a careful construction and selection process to build and design a range of solutions for our clients.</a:t>
            </a:r>
          </a:p>
          <a:p>
            <a:pPr marL="0" indent="0">
              <a:buNone/>
            </a:pPr>
            <a:r>
              <a:rPr lang="en-GB" sz="1200" dirty="0"/>
              <a:t>The typical client for the Zen Model Portfolio service would typically either have more than £250,000 in investable assets or have Tax Planning issues which may require the adviser to provide more </a:t>
            </a:r>
            <a:r>
              <a:rPr lang="en-GB" sz="1200"/>
              <a:t>bespoke service. </a:t>
            </a:r>
            <a:endParaRPr lang="en-GB" sz="1200" dirty="0"/>
          </a:p>
        </p:txBody>
      </p:sp>
      <p:sp>
        <p:nvSpPr>
          <p:cNvPr id="9" name="Title 1">
            <a:extLst>
              <a:ext uri="{FF2B5EF4-FFF2-40B4-BE49-F238E27FC236}">
                <a16:creationId xmlns:a16="http://schemas.microsoft.com/office/drawing/2014/main" id="{1C4FA999-3F34-416C-8FF2-17099F5CF0C1}"/>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dirty="0">
                <a:solidFill>
                  <a:schemeClr val="accent1">
                    <a:lumMod val="75000"/>
                  </a:schemeClr>
                </a:solidFill>
              </a:rPr>
              <a:t>Financial Freedom and Security</a:t>
            </a:r>
          </a:p>
        </p:txBody>
      </p:sp>
      <p:sp>
        <p:nvSpPr>
          <p:cNvPr id="7" name="TextBox 6">
            <a:extLst>
              <a:ext uri="{FF2B5EF4-FFF2-40B4-BE49-F238E27FC236}">
                <a16:creationId xmlns:a16="http://schemas.microsoft.com/office/drawing/2014/main" id="{434DD05F-4224-4540-801A-B97E8678822B}"/>
              </a:ext>
            </a:extLst>
          </p:cNvPr>
          <p:cNvSpPr txBox="1"/>
          <p:nvPr/>
        </p:nvSpPr>
        <p:spPr>
          <a:xfrm>
            <a:off x="655320" y="6427419"/>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258293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295026" y="2046914"/>
            <a:ext cx="6088996" cy="4185247"/>
          </a:xfrm>
        </p:spPr>
        <p:txBody>
          <a:bodyPr vert="horz" lIns="91440" tIns="45720" rIns="91440" bIns="45720" rtlCol="0">
            <a:normAutofit fontScale="92500"/>
          </a:bodyPr>
          <a:lstStyle/>
          <a:p>
            <a:pPr marL="0" indent="0">
              <a:buNone/>
            </a:pPr>
            <a:r>
              <a:rPr lang="en-GB" sz="1200" b="1" dirty="0"/>
              <a:t>The Model Portfolio Service (MPS) provides a range of investment portfolios which offer our clients diversified exposure to global financial markets. </a:t>
            </a:r>
            <a:endParaRPr lang="en-GB" sz="1200" dirty="0"/>
          </a:p>
          <a:p>
            <a:pPr marL="0" indent="0">
              <a:buNone/>
            </a:pPr>
            <a:r>
              <a:rPr lang="en-GB" sz="1200" dirty="0"/>
              <a:t>The solutions we have created provide our clients with a high level of diversification through investment in collective funds.  We offer the choice of ten investment strategies and the flexibility to switch seamlessly between them without charge should your circumstances or risk appetite change. </a:t>
            </a:r>
          </a:p>
          <a:p>
            <a:pPr marL="0" indent="0">
              <a:buNone/>
            </a:pPr>
            <a:r>
              <a:rPr lang="en-GB" sz="1200" dirty="0"/>
              <a:t>The service is built upon three key principles:</a:t>
            </a:r>
          </a:p>
          <a:p>
            <a:r>
              <a:rPr lang="en-GB" sz="1200" dirty="0"/>
              <a:t>Follow a robust investment process</a:t>
            </a:r>
          </a:p>
          <a:p>
            <a:r>
              <a:rPr lang="en-GB" sz="1200" dirty="0"/>
              <a:t>Deliver risk adjusted performance</a:t>
            </a:r>
          </a:p>
          <a:p>
            <a:r>
              <a:rPr lang="en-GB" sz="1200" dirty="0"/>
              <a:t>Provide a high level of personal service</a:t>
            </a:r>
          </a:p>
          <a:p>
            <a:pPr marL="0" indent="0">
              <a:buNone/>
            </a:pPr>
            <a:r>
              <a:rPr lang="en-GB" sz="1200" dirty="0"/>
              <a:t>We analyse data across asset classes in order to determine the long term expected return of the portfolio.</a:t>
            </a:r>
          </a:p>
          <a:p>
            <a:pPr marL="0" indent="0">
              <a:buNone/>
            </a:pPr>
            <a:r>
              <a:rPr lang="en-GB" sz="1200" dirty="0"/>
              <a:t>The table alongside shows a representation of the long term characteristics of the 4 major asset classes.  This acts as the major building blocks for construction of our portfolios. (source Morningstar).</a:t>
            </a:r>
          </a:p>
          <a:p>
            <a:pPr marL="0" indent="0">
              <a:buNone/>
            </a:pPr>
            <a:r>
              <a:rPr lang="en-GB" dirty="0"/>
              <a:t> </a:t>
            </a:r>
          </a:p>
          <a:p>
            <a:pPr marL="0" indent="0">
              <a:buNone/>
            </a:pPr>
            <a:endParaRPr lang="en-GB" sz="1200" dirty="0"/>
          </a:p>
          <a:p>
            <a:pPr marL="0" indent="0">
              <a:buNone/>
            </a:pPr>
            <a:r>
              <a:rPr lang="en-GB" sz="1200" dirty="0"/>
              <a:t> </a:t>
            </a:r>
          </a:p>
          <a:p>
            <a:pPr marL="0" indent="0">
              <a:buNone/>
            </a:pPr>
            <a:endParaRPr lang="en-US" sz="1200" b="1" dirty="0"/>
          </a:p>
        </p:txBody>
      </p:sp>
      <p:sp>
        <p:nvSpPr>
          <p:cNvPr id="9" name="Title 1">
            <a:extLst>
              <a:ext uri="{FF2B5EF4-FFF2-40B4-BE49-F238E27FC236}">
                <a16:creationId xmlns:a16="http://schemas.microsoft.com/office/drawing/2014/main" id="{1C4FA999-3F34-416C-8FF2-17099F5CF0C1}"/>
              </a:ext>
            </a:extLst>
          </p:cNvPr>
          <p:cNvSpPr>
            <a:spLocks noGrp="1"/>
          </p:cNvSpPr>
          <p:nvPr>
            <p:ph type="title"/>
          </p:nvPr>
        </p:nvSpPr>
        <p:spPr>
          <a:xfrm>
            <a:off x="295026" y="660552"/>
            <a:ext cx="6586491" cy="1676603"/>
          </a:xfrm>
        </p:spPr>
        <p:txBody>
          <a:bodyPr vert="horz" lIns="91440" tIns="45720" rIns="91440" bIns="45720" rtlCol="0" anchor="ctr">
            <a:normAutofit/>
          </a:bodyPr>
          <a:lstStyle/>
          <a:p>
            <a:r>
              <a:rPr lang="en-GB" dirty="0">
                <a:solidFill>
                  <a:schemeClr val="accent1">
                    <a:lumMod val="75000"/>
                  </a:schemeClr>
                </a:solidFill>
              </a:rPr>
              <a:t>Model Portfolio Service</a:t>
            </a:r>
          </a:p>
        </p:txBody>
      </p:sp>
      <p:sp>
        <p:nvSpPr>
          <p:cNvPr id="23" name="Rectangle 31">
            <a:extLst>
              <a:ext uri="{FF2B5EF4-FFF2-40B4-BE49-F238E27FC236}">
                <a16:creationId xmlns:a16="http://schemas.microsoft.com/office/drawing/2014/main" id="{CEAEEBCB-21C4-4FCE-AF49-64778B597135}"/>
              </a:ext>
            </a:extLst>
          </p:cNvPr>
          <p:cNvSpPr>
            <a:spLocks noChangeArrowheads="1"/>
          </p:cNvSpPr>
          <p:nvPr/>
        </p:nvSpPr>
        <p:spPr bwMode="auto">
          <a:xfrm>
            <a:off x="104775" y="1628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4" name="Rectangle 32">
            <a:extLst>
              <a:ext uri="{FF2B5EF4-FFF2-40B4-BE49-F238E27FC236}">
                <a16:creationId xmlns:a16="http://schemas.microsoft.com/office/drawing/2014/main" id="{61B6B28D-8B2B-42F0-A33E-3D45A4BF0840}"/>
              </a:ext>
            </a:extLst>
          </p:cNvPr>
          <p:cNvSpPr>
            <a:spLocks noChangeArrowheads="1"/>
          </p:cNvSpPr>
          <p:nvPr/>
        </p:nvSpPr>
        <p:spPr bwMode="auto">
          <a:xfrm>
            <a:off x="104775" y="598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8" name="Table 7">
            <a:extLst>
              <a:ext uri="{FF2B5EF4-FFF2-40B4-BE49-F238E27FC236}">
                <a16:creationId xmlns:a16="http://schemas.microsoft.com/office/drawing/2014/main" id="{8C5646A3-2F37-4D44-B142-51AD8D38FBA3}"/>
              </a:ext>
            </a:extLst>
          </p:cNvPr>
          <p:cNvGraphicFramePr>
            <a:graphicFrameLocks noGrp="1"/>
          </p:cNvGraphicFramePr>
          <p:nvPr>
            <p:extLst>
              <p:ext uri="{D42A27DB-BD31-4B8C-83A1-F6EECF244321}">
                <p14:modId xmlns:p14="http://schemas.microsoft.com/office/powerpoint/2010/main" val="3721403181"/>
              </p:ext>
            </p:extLst>
          </p:nvPr>
        </p:nvGraphicFramePr>
        <p:xfrm>
          <a:off x="6679047" y="1300677"/>
          <a:ext cx="4948092" cy="2199640"/>
        </p:xfrm>
        <a:graphic>
          <a:graphicData uri="http://schemas.openxmlformats.org/drawingml/2006/table">
            <a:tbl>
              <a:tblPr firstRow="1" bandRow="1">
                <a:tableStyleId>{5C22544A-7EE6-4342-B048-85BDC9FD1C3A}</a:tableStyleId>
              </a:tblPr>
              <a:tblGrid>
                <a:gridCol w="1649364">
                  <a:extLst>
                    <a:ext uri="{9D8B030D-6E8A-4147-A177-3AD203B41FA5}">
                      <a16:colId xmlns:a16="http://schemas.microsoft.com/office/drawing/2014/main" val="4251187807"/>
                    </a:ext>
                  </a:extLst>
                </a:gridCol>
                <a:gridCol w="1649364">
                  <a:extLst>
                    <a:ext uri="{9D8B030D-6E8A-4147-A177-3AD203B41FA5}">
                      <a16:colId xmlns:a16="http://schemas.microsoft.com/office/drawing/2014/main" val="861747541"/>
                    </a:ext>
                  </a:extLst>
                </a:gridCol>
                <a:gridCol w="1649364">
                  <a:extLst>
                    <a:ext uri="{9D8B030D-6E8A-4147-A177-3AD203B41FA5}">
                      <a16:colId xmlns:a16="http://schemas.microsoft.com/office/drawing/2014/main" val="638050490"/>
                    </a:ext>
                  </a:extLst>
                </a:gridCol>
              </a:tblGrid>
              <a:tr h="370840">
                <a:tc>
                  <a:txBody>
                    <a:bodyPr/>
                    <a:lstStyle/>
                    <a:p>
                      <a:r>
                        <a:rPr lang="en-GB" sz="1200" dirty="0"/>
                        <a:t>Sector</a:t>
                      </a:r>
                    </a:p>
                  </a:txBody>
                  <a:tcPr/>
                </a:tc>
                <a:tc>
                  <a:txBody>
                    <a:bodyPr/>
                    <a:lstStyle/>
                    <a:p>
                      <a:r>
                        <a:rPr lang="en-GB" sz="1200" dirty="0"/>
                        <a:t>15 Year Standard Deviation</a:t>
                      </a:r>
                    </a:p>
                  </a:txBody>
                  <a:tcPr/>
                </a:tc>
                <a:tc>
                  <a:txBody>
                    <a:bodyPr/>
                    <a:lstStyle/>
                    <a:p>
                      <a:r>
                        <a:rPr lang="en-GB" sz="1200" dirty="0"/>
                        <a:t>15 Year Return</a:t>
                      </a:r>
                    </a:p>
                  </a:txBody>
                  <a:tcPr/>
                </a:tc>
                <a:extLst>
                  <a:ext uri="{0D108BD9-81ED-4DB2-BD59-A6C34878D82A}">
                    <a16:rowId xmlns:a16="http://schemas.microsoft.com/office/drawing/2014/main" val="3464640866"/>
                  </a:ext>
                </a:extLst>
              </a:tr>
              <a:tr h="370840">
                <a:tc>
                  <a:txBody>
                    <a:bodyPr/>
                    <a:lstStyle/>
                    <a:p>
                      <a:r>
                        <a:rPr lang="en-GB" sz="1200" dirty="0" err="1"/>
                        <a:t>BBGBarc</a:t>
                      </a:r>
                      <a:r>
                        <a:rPr lang="en-GB" sz="1200" dirty="0"/>
                        <a:t> Global Aggregate Bond </a:t>
                      </a:r>
                    </a:p>
                  </a:txBody>
                  <a:tcPr/>
                </a:tc>
                <a:tc>
                  <a:txBody>
                    <a:bodyPr/>
                    <a:lstStyle/>
                    <a:p>
                      <a:r>
                        <a:rPr lang="en-GB" sz="1200" dirty="0"/>
                        <a:t>8.62%</a:t>
                      </a:r>
                    </a:p>
                  </a:txBody>
                  <a:tcPr/>
                </a:tc>
                <a:tc>
                  <a:txBody>
                    <a:bodyPr/>
                    <a:lstStyle/>
                    <a:p>
                      <a:r>
                        <a:rPr lang="en-GB" sz="1200" dirty="0"/>
                        <a:t>7.78%</a:t>
                      </a:r>
                    </a:p>
                  </a:txBody>
                  <a:tcPr/>
                </a:tc>
                <a:extLst>
                  <a:ext uri="{0D108BD9-81ED-4DB2-BD59-A6C34878D82A}">
                    <a16:rowId xmlns:a16="http://schemas.microsoft.com/office/drawing/2014/main" val="1277025409"/>
                  </a:ext>
                </a:extLst>
              </a:tr>
              <a:tr h="370840">
                <a:tc>
                  <a:txBody>
                    <a:bodyPr/>
                    <a:lstStyle/>
                    <a:p>
                      <a:r>
                        <a:rPr lang="en-GB" sz="1200" dirty="0"/>
                        <a:t>IPD UK All Property TR GBP</a:t>
                      </a:r>
                    </a:p>
                  </a:txBody>
                  <a:tcPr/>
                </a:tc>
                <a:tc>
                  <a:txBody>
                    <a:bodyPr/>
                    <a:lstStyle/>
                    <a:p>
                      <a:r>
                        <a:rPr lang="en-GB" sz="1200" dirty="0"/>
                        <a:t>4.42%</a:t>
                      </a:r>
                    </a:p>
                  </a:txBody>
                  <a:tcPr/>
                </a:tc>
                <a:tc>
                  <a:txBody>
                    <a:bodyPr/>
                    <a:lstStyle/>
                    <a:p>
                      <a:r>
                        <a:rPr lang="en-GB" sz="1200" dirty="0"/>
                        <a:t>5.44%</a:t>
                      </a:r>
                    </a:p>
                  </a:txBody>
                  <a:tcPr/>
                </a:tc>
                <a:extLst>
                  <a:ext uri="{0D108BD9-81ED-4DB2-BD59-A6C34878D82A}">
                    <a16:rowId xmlns:a16="http://schemas.microsoft.com/office/drawing/2014/main" val="1130201131"/>
                  </a:ext>
                </a:extLst>
              </a:tr>
              <a:tr h="370840">
                <a:tc>
                  <a:txBody>
                    <a:bodyPr/>
                    <a:lstStyle/>
                    <a:p>
                      <a:r>
                        <a:rPr lang="en-GB" sz="1200" dirty="0"/>
                        <a:t>MSCI World NR USD</a:t>
                      </a:r>
                    </a:p>
                  </a:txBody>
                  <a:tcPr/>
                </a:tc>
                <a:tc>
                  <a:txBody>
                    <a:bodyPr/>
                    <a:lstStyle/>
                    <a:p>
                      <a:r>
                        <a:rPr lang="en-GB" sz="1200" dirty="0"/>
                        <a:t>12.87%</a:t>
                      </a:r>
                    </a:p>
                  </a:txBody>
                  <a:tcPr/>
                </a:tc>
                <a:tc>
                  <a:txBody>
                    <a:bodyPr/>
                    <a:lstStyle/>
                    <a:p>
                      <a:r>
                        <a:rPr lang="en-GB" sz="1200" dirty="0"/>
                        <a:t>9.42%</a:t>
                      </a:r>
                    </a:p>
                  </a:txBody>
                  <a:tcPr/>
                </a:tc>
                <a:extLst>
                  <a:ext uri="{0D108BD9-81ED-4DB2-BD59-A6C34878D82A}">
                    <a16:rowId xmlns:a16="http://schemas.microsoft.com/office/drawing/2014/main" val="3061613223"/>
                  </a:ext>
                </a:extLst>
              </a:tr>
              <a:tr h="370840">
                <a:tc>
                  <a:txBody>
                    <a:bodyPr/>
                    <a:lstStyle/>
                    <a:p>
                      <a:r>
                        <a:rPr lang="en-GB" sz="1200" dirty="0"/>
                        <a:t>MSCI Emerging Markets NR USD</a:t>
                      </a:r>
                    </a:p>
                  </a:txBody>
                  <a:tcPr/>
                </a:tc>
                <a:tc>
                  <a:txBody>
                    <a:bodyPr/>
                    <a:lstStyle/>
                    <a:p>
                      <a:r>
                        <a:rPr lang="en-GB" sz="1200" dirty="0"/>
                        <a:t>19.29%</a:t>
                      </a:r>
                    </a:p>
                  </a:txBody>
                  <a:tcPr/>
                </a:tc>
                <a:tc>
                  <a:txBody>
                    <a:bodyPr/>
                    <a:lstStyle/>
                    <a:p>
                      <a:r>
                        <a:rPr lang="en-GB" sz="1200" dirty="0"/>
                        <a:t>12.84%</a:t>
                      </a:r>
                    </a:p>
                  </a:txBody>
                  <a:tcPr/>
                </a:tc>
                <a:extLst>
                  <a:ext uri="{0D108BD9-81ED-4DB2-BD59-A6C34878D82A}">
                    <a16:rowId xmlns:a16="http://schemas.microsoft.com/office/drawing/2014/main" val="2227436778"/>
                  </a:ext>
                </a:extLst>
              </a:tr>
            </a:tbl>
          </a:graphicData>
        </a:graphic>
      </p:graphicFrame>
      <p:sp>
        <p:nvSpPr>
          <p:cNvPr id="10" name="TextBox 9">
            <a:extLst>
              <a:ext uri="{FF2B5EF4-FFF2-40B4-BE49-F238E27FC236}">
                <a16:creationId xmlns:a16="http://schemas.microsoft.com/office/drawing/2014/main" id="{10268C88-3D58-4467-8444-363CA53FBC38}"/>
              </a:ext>
            </a:extLst>
          </p:cNvPr>
          <p:cNvSpPr txBox="1"/>
          <p:nvPr/>
        </p:nvSpPr>
        <p:spPr>
          <a:xfrm>
            <a:off x="6679047" y="3639382"/>
            <a:ext cx="4948092" cy="261610"/>
          </a:xfrm>
          <a:prstGeom prst="rect">
            <a:avLst/>
          </a:prstGeom>
          <a:noFill/>
        </p:spPr>
        <p:txBody>
          <a:bodyPr wrap="square" rtlCol="0">
            <a:spAutoFit/>
          </a:bodyPr>
          <a:lstStyle/>
          <a:p>
            <a:r>
              <a:rPr lang="en-GB" sz="1100" dirty="0"/>
              <a:t>Source: Morningstar Adviser Workstation Returns converted to GBP.</a:t>
            </a:r>
          </a:p>
        </p:txBody>
      </p:sp>
      <p:sp>
        <p:nvSpPr>
          <p:cNvPr id="14" name="TextBox 13">
            <a:extLst>
              <a:ext uri="{FF2B5EF4-FFF2-40B4-BE49-F238E27FC236}">
                <a16:creationId xmlns:a16="http://schemas.microsoft.com/office/drawing/2014/main" id="{B93BF637-66FC-436B-AD41-F44ED496B2C3}"/>
              </a:ext>
            </a:extLst>
          </p:cNvPr>
          <p:cNvSpPr txBox="1"/>
          <p:nvPr/>
        </p:nvSpPr>
        <p:spPr>
          <a:xfrm>
            <a:off x="655320" y="6427419"/>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1779413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3" name="Rectangle 31">
            <a:extLst>
              <a:ext uri="{FF2B5EF4-FFF2-40B4-BE49-F238E27FC236}">
                <a16:creationId xmlns:a16="http://schemas.microsoft.com/office/drawing/2014/main" id="{CEAEEBCB-21C4-4FCE-AF49-64778B597135}"/>
              </a:ext>
            </a:extLst>
          </p:cNvPr>
          <p:cNvSpPr>
            <a:spLocks noChangeArrowheads="1"/>
          </p:cNvSpPr>
          <p:nvPr/>
        </p:nvSpPr>
        <p:spPr bwMode="auto">
          <a:xfrm>
            <a:off x="104775" y="1628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4" name="Rectangle 32">
            <a:extLst>
              <a:ext uri="{FF2B5EF4-FFF2-40B4-BE49-F238E27FC236}">
                <a16:creationId xmlns:a16="http://schemas.microsoft.com/office/drawing/2014/main" id="{61B6B28D-8B2B-42F0-A33E-3D45A4BF0840}"/>
              </a:ext>
            </a:extLst>
          </p:cNvPr>
          <p:cNvSpPr>
            <a:spLocks noChangeArrowheads="1"/>
          </p:cNvSpPr>
          <p:nvPr/>
        </p:nvSpPr>
        <p:spPr bwMode="auto">
          <a:xfrm>
            <a:off x="104775" y="598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7" name="Content Placeholder 5">
            <a:extLst>
              <a:ext uri="{FF2B5EF4-FFF2-40B4-BE49-F238E27FC236}">
                <a16:creationId xmlns:a16="http://schemas.microsoft.com/office/drawing/2014/main" id="{DB9DE495-502A-46B1-9424-0E1C00EEC450}"/>
              </a:ext>
            </a:extLst>
          </p:cNvPr>
          <p:cNvSpPr txBox="1">
            <a:spLocks/>
          </p:cNvSpPr>
          <p:nvPr/>
        </p:nvSpPr>
        <p:spPr>
          <a:xfrm>
            <a:off x="490290" y="643195"/>
            <a:ext cx="4123656" cy="5571609"/>
          </a:xfrm>
          <a:prstGeom prst="rect">
            <a:avLst/>
          </a:prstGeom>
        </p:spPr>
        <p:txBody>
          <a:bodyPr vert="horz" lIns="91440" tIns="45720" rIns="91440" bIns="45720" numCol="1" spcCol="3600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1200" dirty="0"/>
              <a:t>In order to get the best possible equity market return, we focus clients’ exposure on dimensions of higher expected return that various academics have identified, notably Professor Gene </a:t>
            </a:r>
            <a:r>
              <a:rPr lang="en-GB" sz="1200" dirty="0" err="1"/>
              <a:t>Fama</a:t>
            </a:r>
            <a:r>
              <a:rPr lang="en-GB" sz="1200" dirty="0"/>
              <a:t>, of the University of Chicago Booth School of Business, and Professor Ken French, of the Tuck School of Business, Dartmouth College. </a:t>
            </a:r>
          </a:p>
          <a:p>
            <a:pPr marL="0" indent="0" algn="just">
              <a:buNone/>
            </a:pPr>
            <a:r>
              <a:rPr lang="en-GB" sz="1200" dirty="0"/>
              <a:t>Their research suggests that smaller companies and low-priced companies (that is companies whose book value of assets is high relative to their market price) perform better than the market average over time. </a:t>
            </a:r>
          </a:p>
          <a:p>
            <a:pPr marL="0" indent="0" algn="just">
              <a:buNone/>
            </a:pPr>
            <a:r>
              <a:rPr lang="en-GB" sz="1200" dirty="0"/>
              <a:t>Because risk and return are related, the higher expected return comes at a price and, as a consequence, investing in these companies is riskier than investing in the whole market. There are periods when these groups of shares underperform the market, but over time, the academic research indicates that these risk premiums have been worth paying for.</a:t>
            </a:r>
          </a:p>
          <a:p>
            <a:pPr marL="0" indent="0" algn="just">
              <a:buNone/>
            </a:pPr>
            <a:r>
              <a:rPr lang="en-GB" sz="1200" dirty="0"/>
              <a:t>The chart alongside shows how much these risk premiums have rewarded investors in comparison to an investment in the whole market in countries around the world. We therefore tilt our clients’ portfolios towards small and value companies, wherever possible, to the extent that is appropriate to the investor and their long-term goals.</a:t>
            </a:r>
          </a:p>
          <a:p>
            <a:pPr marL="0" indent="0" algn="just">
              <a:buNone/>
            </a:pPr>
            <a:r>
              <a:rPr lang="en-GB" sz="1200" dirty="0"/>
              <a:t>This graph demonstrates the higher expected returns offered by small cap stocks and value stocks in the UK, Europe, US, and Emerging Markets. </a:t>
            </a:r>
          </a:p>
          <a:p>
            <a:pPr marL="0" indent="0">
              <a:buNone/>
            </a:pPr>
            <a:endParaRPr lang="en-GB" dirty="0"/>
          </a:p>
          <a:p>
            <a:pPr marL="0" indent="0">
              <a:buNone/>
            </a:pPr>
            <a:endParaRPr lang="en-GB" sz="1800" dirty="0"/>
          </a:p>
          <a:p>
            <a:pPr marL="0" indent="0">
              <a:buNone/>
            </a:pPr>
            <a:endParaRPr lang="en-GB" sz="1800" dirty="0"/>
          </a:p>
          <a:p>
            <a:pPr marL="0" indent="0">
              <a:buNone/>
            </a:pPr>
            <a:endParaRPr lang="en-GB" sz="1200" dirty="0"/>
          </a:p>
          <a:p>
            <a:pPr marL="0" indent="0">
              <a:buNone/>
            </a:pPr>
            <a:endParaRPr lang="en-GB" sz="1300" dirty="0"/>
          </a:p>
        </p:txBody>
      </p:sp>
      <p:pic>
        <p:nvPicPr>
          <p:cNvPr id="3074" name="Picture 2">
            <a:extLst>
              <a:ext uri="{FF2B5EF4-FFF2-40B4-BE49-F238E27FC236}">
                <a16:creationId xmlns:a16="http://schemas.microsoft.com/office/drawing/2014/main" id="{88D657A1-B909-4C0F-8D06-A1A95DE9B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697" y="643195"/>
            <a:ext cx="6804025" cy="4497388"/>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 name="TextBox 7">
            <a:extLst>
              <a:ext uri="{FF2B5EF4-FFF2-40B4-BE49-F238E27FC236}">
                <a16:creationId xmlns:a16="http://schemas.microsoft.com/office/drawing/2014/main" id="{3FA4715C-DC00-4B73-86BC-28CB67355416}"/>
              </a:ext>
            </a:extLst>
          </p:cNvPr>
          <p:cNvSpPr txBox="1"/>
          <p:nvPr/>
        </p:nvSpPr>
        <p:spPr>
          <a:xfrm>
            <a:off x="655320" y="6427419"/>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1367414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314077" y="965346"/>
            <a:ext cx="5457549" cy="4445616"/>
          </a:xfrm>
        </p:spPr>
        <p:txBody>
          <a:bodyPr vert="horz" lIns="91440" tIns="45720" rIns="91440" bIns="45720" rtlCol="0">
            <a:noAutofit/>
          </a:bodyPr>
          <a:lstStyle/>
          <a:p>
            <a:pPr marL="0" indent="0">
              <a:buNone/>
            </a:pPr>
            <a:r>
              <a:rPr lang="en-GB" sz="1600" b="1" kern="0" dirty="0">
                <a:solidFill>
                  <a:srgbClr val="2F5496"/>
                </a:solidFill>
                <a:latin typeface="Calibri Light" panose="020F0302020204030204" pitchFamily="34" charset="0"/>
                <a:cs typeface="Times New Roman" panose="02020603050405020304" pitchFamily="18" charset="0"/>
              </a:rPr>
              <a:t>Smart Cautious</a:t>
            </a:r>
          </a:p>
          <a:p>
            <a:pPr marL="0" indent="0">
              <a:buNone/>
            </a:pPr>
            <a:endParaRPr lang="en-GB" sz="1600" b="1" kern="0" dirty="0">
              <a:solidFill>
                <a:srgbClr val="2F5496"/>
              </a:solidFill>
              <a:latin typeface="Calibri Light" panose="020F0302020204030204" pitchFamily="34" charset="0"/>
              <a:cs typeface="Times New Roman" panose="02020603050405020304" pitchFamily="18" charset="0"/>
            </a:endParaRPr>
          </a:p>
          <a:p>
            <a:pPr marL="0" indent="0">
              <a:buNone/>
            </a:pPr>
            <a:endParaRPr lang="en-GB" sz="1000" dirty="0"/>
          </a:p>
          <a:p>
            <a:pPr marL="0" indent="0">
              <a:buNone/>
            </a:pPr>
            <a:endParaRPr lang="en-US" sz="2400" dirty="0"/>
          </a:p>
          <a:p>
            <a:endParaRPr lang="en-GB" sz="1200" dirty="0"/>
          </a:p>
          <a:p>
            <a:r>
              <a:rPr lang="en-GB" sz="1200" dirty="0"/>
              <a:t>Client’s opting for this portfolio would have low-medium risk tolerance, you would likely be concerned about the possibility of losing money and looking for more modest returns.  You will likely have some experience of investment products and find that low risk investments such as bank deposits unattractive.  </a:t>
            </a:r>
          </a:p>
          <a:p>
            <a:r>
              <a:rPr lang="en-GB" sz="1200" dirty="0"/>
              <a:t>You are likely to accept some fluctuation in value for the potential for growth, you would be comfortable that the investment time horizon is greater than 7 years.  </a:t>
            </a:r>
          </a:p>
          <a:p>
            <a:r>
              <a:rPr lang="en-GB" sz="1200" dirty="0"/>
              <a:t>Examples of investments may include Fixed Interest Securities, Property, UK Equities, International Equities and Emerging Markets. </a:t>
            </a:r>
          </a:p>
          <a:p>
            <a:r>
              <a:rPr lang="en-GB" sz="1200" dirty="0"/>
              <a:t>Some investments may be above or below your selected attitude to risk and in isolation may not be suitable and should only be considered as part of a blended portfolio. </a:t>
            </a:r>
          </a:p>
          <a:p>
            <a:r>
              <a:rPr lang="en-GB" sz="1200" dirty="0"/>
              <a:t>You could get back less than you invested.</a:t>
            </a:r>
          </a:p>
          <a:p>
            <a:pPr marL="0" indent="0">
              <a:buNone/>
            </a:pPr>
            <a:endParaRPr lang="en-US" sz="2400" dirty="0"/>
          </a:p>
        </p:txBody>
      </p:sp>
      <p:sp>
        <p:nvSpPr>
          <p:cNvPr id="7" name="Title 1">
            <a:extLst>
              <a:ext uri="{FF2B5EF4-FFF2-40B4-BE49-F238E27FC236}">
                <a16:creationId xmlns:a16="http://schemas.microsoft.com/office/drawing/2014/main" id="{A156FE63-D7C8-4674-9B5C-FABD9244D278}"/>
              </a:ext>
            </a:extLst>
          </p:cNvPr>
          <p:cNvSpPr>
            <a:spLocks noGrp="1"/>
          </p:cNvSpPr>
          <p:nvPr>
            <p:ph type="title"/>
          </p:nvPr>
        </p:nvSpPr>
        <p:spPr>
          <a:xfrm>
            <a:off x="314077" y="140436"/>
            <a:ext cx="6586491" cy="1017246"/>
          </a:xfrm>
        </p:spPr>
        <p:txBody>
          <a:bodyPr vert="horz" lIns="91440" tIns="45720" rIns="91440" bIns="45720" rtlCol="0" anchor="ctr">
            <a:normAutofit/>
          </a:bodyPr>
          <a:lstStyle/>
          <a:p>
            <a:r>
              <a:rPr lang="en-GB" dirty="0">
                <a:solidFill>
                  <a:schemeClr val="accent1">
                    <a:lumMod val="75000"/>
                  </a:schemeClr>
                </a:solidFill>
              </a:rPr>
              <a:t>Smart Strategies</a:t>
            </a:r>
          </a:p>
        </p:txBody>
      </p:sp>
      <p:graphicFrame>
        <p:nvGraphicFramePr>
          <p:cNvPr id="2" name="Table 1">
            <a:extLst>
              <a:ext uri="{FF2B5EF4-FFF2-40B4-BE49-F238E27FC236}">
                <a16:creationId xmlns:a16="http://schemas.microsoft.com/office/drawing/2014/main" id="{21D01E6D-CABE-410E-9551-97843C819221}"/>
              </a:ext>
            </a:extLst>
          </p:cNvPr>
          <p:cNvGraphicFramePr>
            <a:graphicFrameLocks noGrp="1"/>
          </p:cNvGraphicFramePr>
          <p:nvPr>
            <p:extLst>
              <p:ext uri="{D42A27DB-BD31-4B8C-83A1-F6EECF244321}">
                <p14:modId xmlns:p14="http://schemas.microsoft.com/office/powerpoint/2010/main" val="2782766801"/>
              </p:ext>
            </p:extLst>
          </p:nvPr>
        </p:nvGraphicFramePr>
        <p:xfrm>
          <a:off x="395692" y="1376342"/>
          <a:ext cx="5375934" cy="1090803"/>
        </p:xfrm>
        <a:graphic>
          <a:graphicData uri="http://schemas.openxmlformats.org/drawingml/2006/table">
            <a:tbl>
              <a:tblPr firstCol="1">
                <a:tableStyleId>{5C22544A-7EE6-4342-B048-85BDC9FD1C3A}</a:tableStyleId>
              </a:tblPr>
              <a:tblGrid>
                <a:gridCol w="2285074">
                  <a:extLst>
                    <a:ext uri="{9D8B030D-6E8A-4147-A177-3AD203B41FA5}">
                      <a16:colId xmlns:a16="http://schemas.microsoft.com/office/drawing/2014/main" val="812752071"/>
                    </a:ext>
                  </a:extLst>
                </a:gridCol>
                <a:gridCol w="300907">
                  <a:extLst>
                    <a:ext uri="{9D8B030D-6E8A-4147-A177-3AD203B41FA5}">
                      <a16:colId xmlns:a16="http://schemas.microsoft.com/office/drawing/2014/main" val="953810196"/>
                    </a:ext>
                  </a:extLst>
                </a:gridCol>
                <a:gridCol w="300907">
                  <a:extLst>
                    <a:ext uri="{9D8B030D-6E8A-4147-A177-3AD203B41FA5}">
                      <a16:colId xmlns:a16="http://schemas.microsoft.com/office/drawing/2014/main" val="4224349508"/>
                    </a:ext>
                  </a:extLst>
                </a:gridCol>
                <a:gridCol w="300907">
                  <a:extLst>
                    <a:ext uri="{9D8B030D-6E8A-4147-A177-3AD203B41FA5}">
                      <a16:colId xmlns:a16="http://schemas.microsoft.com/office/drawing/2014/main" val="4174601633"/>
                    </a:ext>
                  </a:extLst>
                </a:gridCol>
                <a:gridCol w="300907">
                  <a:extLst>
                    <a:ext uri="{9D8B030D-6E8A-4147-A177-3AD203B41FA5}">
                      <a16:colId xmlns:a16="http://schemas.microsoft.com/office/drawing/2014/main" val="3905363763"/>
                    </a:ext>
                  </a:extLst>
                </a:gridCol>
                <a:gridCol w="300907">
                  <a:extLst>
                    <a:ext uri="{9D8B030D-6E8A-4147-A177-3AD203B41FA5}">
                      <a16:colId xmlns:a16="http://schemas.microsoft.com/office/drawing/2014/main" val="3328194907"/>
                    </a:ext>
                  </a:extLst>
                </a:gridCol>
                <a:gridCol w="300907">
                  <a:extLst>
                    <a:ext uri="{9D8B030D-6E8A-4147-A177-3AD203B41FA5}">
                      <a16:colId xmlns:a16="http://schemas.microsoft.com/office/drawing/2014/main" val="3731604302"/>
                    </a:ext>
                  </a:extLst>
                </a:gridCol>
                <a:gridCol w="300907">
                  <a:extLst>
                    <a:ext uri="{9D8B030D-6E8A-4147-A177-3AD203B41FA5}">
                      <a16:colId xmlns:a16="http://schemas.microsoft.com/office/drawing/2014/main" val="499834389"/>
                    </a:ext>
                  </a:extLst>
                </a:gridCol>
                <a:gridCol w="300907">
                  <a:extLst>
                    <a:ext uri="{9D8B030D-6E8A-4147-A177-3AD203B41FA5}">
                      <a16:colId xmlns:a16="http://schemas.microsoft.com/office/drawing/2014/main" val="2277697160"/>
                    </a:ext>
                  </a:extLst>
                </a:gridCol>
                <a:gridCol w="300907">
                  <a:extLst>
                    <a:ext uri="{9D8B030D-6E8A-4147-A177-3AD203B41FA5}">
                      <a16:colId xmlns:a16="http://schemas.microsoft.com/office/drawing/2014/main" val="3371688536"/>
                    </a:ext>
                  </a:extLst>
                </a:gridCol>
                <a:gridCol w="382697">
                  <a:extLst>
                    <a:ext uri="{9D8B030D-6E8A-4147-A177-3AD203B41FA5}">
                      <a16:colId xmlns:a16="http://schemas.microsoft.com/office/drawing/2014/main" val="3618442453"/>
                    </a:ext>
                  </a:extLst>
                </a:gridCol>
              </a:tblGrid>
              <a:tr h="0">
                <a:tc>
                  <a:txBody>
                    <a:bodyPr/>
                    <a:lstStyle/>
                    <a:p>
                      <a:pPr>
                        <a:lnSpc>
                          <a:spcPct val="107000"/>
                        </a:lnSpc>
                        <a:spcAft>
                          <a:spcPts val="0"/>
                        </a:spcAft>
                      </a:pPr>
                      <a:r>
                        <a:rPr lang="en-GB" sz="1000">
                          <a:effectLst/>
                        </a:rPr>
                        <a:t>Asset Allocation Methodology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10">
                  <a:txBody>
                    <a:bodyPr/>
                    <a:lstStyle/>
                    <a:p>
                      <a:pPr>
                        <a:lnSpc>
                          <a:spcPct val="107000"/>
                        </a:lnSpc>
                        <a:spcAft>
                          <a:spcPts val="0"/>
                        </a:spcAft>
                      </a:pPr>
                      <a:r>
                        <a:rPr lang="en-GB" sz="1000">
                          <a:effectLst/>
                        </a:rPr>
                        <a:t>Strategic</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83146172"/>
                  </a:ext>
                </a:extLst>
              </a:tr>
              <a:tr h="0">
                <a:tc>
                  <a:txBody>
                    <a:bodyPr/>
                    <a:lstStyle/>
                    <a:p>
                      <a:pPr>
                        <a:lnSpc>
                          <a:spcPct val="107000"/>
                        </a:lnSpc>
                        <a:spcAft>
                          <a:spcPts val="0"/>
                        </a:spcAft>
                      </a:pPr>
                      <a:r>
                        <a:rPr lang="en-GB" sz="1000">
                          <a:effectLst/>
                        </a:rPr>
                        <a:t>Risk Mandate</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10">
                  <a:txBody>
                    <a:bodyPr/>
                    <a:lstStyle/>
                    <a:p>
                      <a:pPr>
                        <a:lnSpc>
                          <a:spcPct val="107000"/>
                        </a:lnSpc>
                        <a:spcAft>
                          <a:spcPts val="0"/>
                        </a:spcAft>
                      </a:pPr>
                      <a:r>
                        <a:rPr lang="en-GB" sz="1000">
                          <a:effectLst/>
                        </a:rPr>
                        <a:t>Medium</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558012993"/>
                  </a:ext>
                </a:extLst>
              </a:tr>
              <a:tr h="0">
                <a:tc>
                  <a:txBody>
                    <a:bodyPr/>
                    <a:lstStyle/>
                    <a:p>
                      <a:pPr>
                        <a:lnSpc>
                          <a:spcPct val="107000"/>
                        </a:lnSpc>
                        <a:spcAft>
                          <a:spcPts val="0"/>
                        </a:spcAft>
                      </a:pPr>
                      <a:r>
                        <a:rPr lang="en-GB" sz="1000">
                          <a:effectLst/>
                        </a:rPr>
                        <a:t>Risk Groups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a:effectLst/>
                        </a:rPr>
                        <a:t>1</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a:effectLst/>
                        </a:rPr>
                        <a:t>2</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dirty="0">
                          <a:effectLst/>
                        </a:rPr>
                        <a:t>3</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a:lnSpc>
                          <a:spcPct val="107000"/>
                        </a:lnSpc>
                        <a:spcAft>
                          <a:spcPts val="0"/>
                        </a:spcAft>
                      </a:pPr>
                      <a:r>
                        <a:rPr lang="en-GB" sz="1000" dirty="0">
                          <a:effectLst/>
                        </a:rPr>
                        <a:t>4</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a:lnSpc>
                          <a:spcPct val="107000"/>
                        </a:lnSpc>
                        <a:spcAft>
                          <a:spcPts val="0"/>
                        </a:spcAft>
                      </a:pPr>
                      <a:r>
                        <a:rPr lang="en-GB" sz="1000">
                          <a:effectLst/>
                        </a:rPr>
                        <a:t>5</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a:effectLst/>
                        </a:rPr>
                        <a:t>6</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a:effectLst/>
                        </a:rPr>
                        <a:t>7</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a:effectLst/>
                        </a:rPr>
                        <a:t>8</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a:effectLst/>
                        </a:rPr>
                        <a:t>9</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a:effectLst/>
                        </a:rPr>
                        <a:t>10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90924223"/>
                  </a:ext>
                </a:extLst>
              </a:tr>
              <a:tr h="0">
                <a:tc>
                  <a:txBody>
                    <a:bodyPr/>
                    <a:lstStyle/>
                    <a:p>
                      <a:pPr>
                        <a:lnSpc>
                          <a:spcPct val="107000"/>
                        </a:lnSpc>
                        <a:spcAft>
                          <a:spcPts val="0"/>
                        </a:spcAft>
                      </a:pPr>
                      <a:r>
                        <a:rPr lang="en-GB" sz="1000">
                          <a:effectLst/>
                        </a:rPr>
                        <a:t>Liquidity Management</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10">
                  <a:txBody>
                    <a:bodyPr/>
                    <a:lstStyle/>
                    <a:p>
                      <a:pPr>
                        <a:lnSpc>
                          <a:spcPct val="107000"/>
                        </a:lnSpc>
                        <a:spcAft>
                          <a:spcPts val="0"/>
                        </a:spcAft>
                      </a:pPr>
                      <a:r>
                        <a:rPr lang="en-GB" sz="1000">
                          <a:effectLst/>
                        </a:rPr>
                        <a:t>Cash outside of the portfolio</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274595569"/>
                  </a:ext>
                </a:extLst>
              </a:tr>
              <a:tr h="0">
                <a:tc>
                  <a:txBody>
                    <a:bodyPr/>
                    <a:lstStyle/>
                    <a:p>
                      <a:pPr>
                        <a:lnSpc>
                          <a:spcPct val="107000"/>
                        </a:lnSpc>
                        <a:spcAft>
                          <a:spcPts val="0"/>
                        </a:spcAft>
                      </a:pPr>
                      <a:r>
                        <a:rPr lang="en-GB" sz="1000">
                          <a:effectLst/>
                        </a:rPr>
                        <a:t>Rebalancing Frequency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10">
                  <a:txBody>
                    <a:bodyPr/>
                    <a:lstStyle/>
                    <a:p>
                      <a:pPr>
                        <a:lnSpc>
                          <a:spcPct val="107000"/>
                        </a:lnSpc>
                        <a:spcAft>
                          <a:spcPts val="0"/>
                        </a:spcAft>
                      </a:pPr>
                      <a:r>
                        <a:rPr lang="en-GB" sz="1000" dirty="0">
                          <a:effectLst/>
                        </a:rPr>
                        <a:t>Annually</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73323911"/>
                  </a:ext>
                </a:extLst>
              </a:tr>
              <a:tr h="0">
                <a:tc>
                  <a:txBody>
                    <a:bodyPr/>
                    <a:lstStyle/>
                    <a:p>
                      <a:pPr>
                        <a:lnSpc>
                          <a:spcPct val="107000"/>
                        </a:lnSpc>
                        <a:spcAft>
                          <a:spcPts val="0"/>
                        </a:spcAft>
                      </a:pPr>
                      <a:r>
                        <a:rPr lang="en-GB" sz="1000" b="1" kern="1200" dirty="0">
                          <a:solidFill>
                            <a:schemeClr val="lt1"/>
                          </a:solidFill>
                          <a:effectLst/>
                          <a:latin typeface="+mn-lt"/>
                          <a:ea typeface="+mn-ea"/>
                          <a:cs typeface="+mn-cs"/>
                        </a:rPr>
                        <a:t>Investment</a:t>
                      </a:r>
                      <a:r>
                        <a:rPr lang="en-GB" sz="1000" dirty="0">
                          <a:effectLst/>
                        </a:rPr>
                        <a:t> </a:t>
                      </a:r>
                      <a:r>
                        <a:rPr lang="en-GB" sz="1000" b="1" kern="1200" dirty="0">
                          <a:solidFill>
                            <a:schemeClr val="lt1"/>
                          </a:solidFill>
                          <a:effectLst/>
                          <a:latin typeface="+mn-lt"/>
                          <a:ea typeface="+mn-ea"/>
                          <a:cs typeface="+mn-cs"/>
                        </a:rPr>
                        <a:t>Strategy</a:t>
                      </a:r>
                    </a:p>
                  </a:txBody>
                  <a:tcPr marL="68580" marR="68580" marT="0" marB="0"/>
                </a:tc>
                <a:tc gridSpan="10">
                  <a:txBody>
                    <a:bodyPr/>
                    <a:lstStyle/>
                    <a:p>
                      <a:pPr>
                        <a:lnSpc>
                          <a:spcPct val="107000"/>
                        </a:lnSpc>
                        <a:spcAft>
                          <a:spcPts val="0"/>
                        </a:spcAft>
                      </a:pPr>
                      <a:r>
                        <a:rPr lang="en-GB" sz="1000" dirty="0">
                          <a:effectLst/>
                        </a:rPr>
                        <a:t>Global with Small/Value Tilts</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26704669"/>
                  </a:ext>
                </a:extLst>
              </a:tr>
              <a:tr h="0">
                <a:tc>
                  <a:txBody>
                    <a:bodyPr/>
                    <a:lstStyle/>
                    <a:p>
                      <a:pPr>
                        <a:lnSpc>
                          <a:spcPct val="107000"/>
                        </a:lnSpc>
                        <a:spcAft>
                          <a:spcPts val="0"/>
                        </a:spcAft>
                      </a:pPr>
                      <a:r>
                        <a:rPr lang="en-GB" sz="1000" b="1" kern="1200" dirty="0">
                          <a:solidFill>
                            <a:schemeClr val="lt1"/>
                          </a:solidFill>
                          <a:effectLst/>
                          <a:latin typeface="+mn-lt"/>
                          <a:ea typeface="+mn-ea"/>
                          <a:cs typeface="+mn-cs"/>
                        </a:rPr>
                        <a:t>Cost</a:t>
                      </a:r>
                    </a:p>
                  </a:txBody>
                  <a:tcPr marL="68580" marR="68580" marT="0" marB="0"/>
                </a:tc>
                <a:tc gridSpan="10">
                  <a:txBody>
                    <a:bodyPr/>
                    <a:lstStyle/>
                    <a:p>
                      <a:pPr>
                        <a:lnSpc>
                          <a:spcPct val="107000"/>
                        </a:lnSpc>
                        <a:spcAft>
                          <a:spcPts val="0"/>
                        </a:spcAft>
                      </a:pPr>
                      <a:r>
                        <a:rPr lang="en-GB" sz="1000" kern="1200" dirty="0">
                          <a:solidFill>
                            <a:schemeClr val="dk1"/>
                          </a:solidFill>
                          <a:effectLst/>
                          <a:latin typeface="+mn-lt"/>
                          <a:ea typeface="+mn-ea"/>
                          <a:cs typeface="+mn-cs"/>
                        </a:rPr>
                        <a:t>0.37%</a:t>
                      </a: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916126604"/>
                  </a:ext>
                </a:extLst>
              </a:tr>
            </a:tbl>
          </a:graphicData>
        </a:graphic>
      </p:graphicFrame>
      <p:sp>
        <p:nvSpPr>
          <p:cNvPr id="9" name="Content Placeholder 5">
            <a:extLst>
              <a:ext uri="{FF2B5EF4-FFF2-40B4-BE49-F238E27FC236}">
                <a16:creationId xmlns:a16="http://schemas.microsoft.com/office/drawing/2014/main" id="{00C35BBF-FA09-4908-80F8-6A89C67EF690}"/>
              </a:ext>
            </a:extLst>
          </p:cNvPr>
          <p:cNvSpPr txBox="1">
            <a:spLocks/>
          </p:cNvSpPr>
          <p:nvPr/>
        </p:nvSpPr>
        <p:spPr>
          <a:xfrm>
            <a:off x="5980928" y="1376342"/>
            <a:ext cx="5457549" cy="44456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graphicFrame>
        <p:nvGraphicFramePr>
          <p:cNvPr id="4" name="Table 3">
            <a:extLst>
              <a:ext uri="{FF2B5EF4-FFF2-40B4-BE49-F238E27FC236}">
                <a16:creationId xmlns:a16="http://schemas.microsoft.com/office/drawing/2014/main" id="{4EC64FA5-69BC-4714-B74F-A736D0371D17}"/>
              </a:ext>
            </a:extLst>
          </p:cNvPr>
          <p:cNvGraphicFramePr>
            <a:graphicFrameLocks noGrp="1"/>
          </p:cNvGraphicFramePr>
          <p:nvPr>
            <p:extLst>
              <p:ext uri="{D42A27DB-BD31-4B8C-83A1-F6EECF244321}">
                <p14:modId xmlns:p14="http://schemas.microsoft.com/office/powerpoint/2010/main" val="3263013736"/>
              </p:ext>
            </p:extLst>
          </p:nvPr>
        </p:nvGraphicFramePr>
        <p:xfrm>
          <a:off x="6526636" y="2277751"/>
          <a:ext cx="5033394" cy="2061972"/>
        </p:xfrm>
        <a:graphic>
          <a:graphicData uri="http://schemas.openxmlformats.org/drawingml/2006/table">
            <a:tbl>
              <a:tblPr firstCol="1">
                <a:tableStyleId>{5C22544A-7EE6-4342-B048-85BDC9FD1C3A}</a:tableStyleId>
              </a:tblPr>
              <a:tblGrid>
                <a:gridCol w="2139476">
                  <a:extLst>
                    <a:ext uri="{9D8B030D-6E8A-4147-A177-3AD203B41FA5}">
                      <a16:colId xmlns:a16="http://schemas.microsoft.com/office/drawing/2014/main" val="1761649780"/>
                    </a:ext>
                  </a:extLst>
                </a:gridCol>
                <a:gridCol w="2893918">
                  <a:extLst>
                    <a:ext uri="{9D8B030D-6E8A-4147-A177-3AD203B41FA5}">
                      <a16:colId xmlns:a16="http://schemas.microsoft.com/office/drawing/2014/main" val="3405262526"/>
                    </a:ext>
                  </a:extLst>
                </a:gridCol>
              </a:tblGrid>
              <a:tr h="0">
                <a:tc>
                  <a:txBody>
                    <a:bodyPr/>
                    <a:lstStyle/>
                    <a:p>
                      <a:pPr>
                        <a:lnSpc>
                          <a:spcPct val="107000"/>
                        </a:lnSpc>
                        <a:spcAft>
                          <a:spcPts val="0"/>
                        </a:spcAft>
                      </a:pPr>
                      <a:r>
                        <a:rPr lang="en-GB" sz="1000">
                          <a:effectLst/>
                        </a:rPr>
                        <a:t>Target Volatility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b="1" dirty="0">
                          <a:effectLst/>
                        </a:rPr>
                        <a:t>6.79%</a:t>
                      </a:r>
                      <a:endParaRPr lang="en-GB"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1874017"/>
                  </a:ext>
                </a:extLst>
              </a:tr>
              <a:tr h="0">
                <a:tc>
                  <a:txBody>
                    <a:bodyPr/>
                    <a:lstStyle/>
                    <a:p>
                      <a:pPr>
                        <a:lnSpc>
                          <a:spcPct val="107000"/>
                        </a:lnSpc>
                        <a:spcAft>
                          <a:spcPts val="0"/>
                        </a:spcAft>
                      </a:pPr>
                      <a:r>
                        <a:rPr lang="en-GB" sz="1000" dirty="0">
                          <a:effectLst/>
                        </a:rPr>
                        <a:t>Lower Target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b="1" dirty="0">
                          <a:effectLst/>
                        </a:rPr>
                        <a:t>5.45%</a:t>
                      </a:r>
                      <a:endParaRPr lang="en-GB"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81058639"/>
                  </a:ext>
                </a:extLst>
              </a:tr>
              <a:tr h="0">
                <a:tc>
                  <a:txBody>
                    <a:bodyPr/>
                    <a:lstStyle/>
                    <a:p>
                      <a:pPr>
                        <a:lnSpc>
                          <a:spcPct val="107000"/>
                        </a:lnSpc>
                        <a:spcAft>
                          <a:spcPts val="0"/>
                        </a:spcAft>
                      </a:pPr>
                      <a:r>
                        <a:rPr lang="en-GB" sz="1000" dirty="0">
                          <a:effectLst/>
                        </a:rPr>
                        <a:t>Upper Target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b="1" dirty="0">
                          <a:effectLst/>
                        </a:rPr>
                        <a:t>8.14%</a:t>
                      </a:r>
                      <a:endParaRPr lang="en-GB"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7464271"/>
                  </a:ext>
                </a:extLst>
              </a:tr>
              <a:tr h="0">
                <a:tc>
                  <a:txBody>
                    <a:bodyPr/>
                    <a:lstStyle/>
                    <a:p>
                      <a:pPr>
                        <a:lnSpc>
                          <a:spcPct val="107000"/>
                        </a:lnSpc>
                        <a:spcAft>
                          <a:spcPts val="0"/>
                        </a:spcAft>
                      </a:pPr>
                      <a:r>
                        <a:rPr lang="en-GB" sz="1000" dirty="0">
                          <a:effectLst/>
                        </a:rPr>
                        <a:t>Simulated 15-year Volatility – 29/04/2004 – 28/02/2019</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b="1" dirty="0">
                          <a:solidFill>
                            <a:srgbClr val="FF0000"/>
                          </a:solidFill>
                          <a:effectLst/>
                        </a:rPr>
                        <a:t>5.00%</a:t>
                      </a:r>
                      <a:endParaRPr lang="en-GB" sz="1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9492616"/>
                  </a:ext>
                </a:extLst>
              </a:tr>
              <a:tr h="0">
                <a:tc>
                  <a:txBody>
                    <a:bodyPr/>
                    <a:lstStyle/>
                    <a:p>
                      <a:pPr>
                        <a:lnSpc>
                          <a:spcPct val="107000"/>
                        </a:lnSpc>
                        <a:spcAft>
                          <a:spcPts val="0"/>
                        </a:spcAft>
                      </a:pPr>
                      <a:r>
                        <a:rPr lang="en-GB" sz="1000" dirty="0">
                          <a:effectLst/>
                        </a:rPr>
                        <a:t>Annualised Return since Inception</a:t>
                      </a:r>
                    </a:p>
                    <a:p>
                      <a:pPr>
                        <a:lnSpc>
                          <a:spcPct val="107000"/>
                        </a:lnSpc>
                        <a:spcAft>
                          <a:spcPts val="0"/>
                        </a:spcAft>
                      </a:pPr>
                      <a:r>
                        <a:rPr lang="en-GB" sz="1000" dirty="0">
                          <a:effectLst/>
                          <a:latin typeface="Calibri" panose="020F0502020204030204" pitchFamily="34" charset="0"/>
                          <a:ea typeface="Calibri" panose="020F0502020204030204" pitchFamily="34" charset="0"/>
                          <a:cs typeface="Times New Roman" panose="02020603050405020304" pitchFamily="18" charset="0"/>
                        </a:rPr>
                        <a:t>15/12/2015 – 28/03/2019</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b="1" dirty="0">
                          <a:effectLst/>
                        </a:rPr>
                        <a:t>5.23%</a:t>
                      </a:r>
                      <a:endParaRPr lang="en-GB"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09175878"/>
                  </a:ext>
                </a:extLst>
              </a:tr>
              <a:tr h="0">
                <a:tc>
                  <a:txBody>
                    <a:bodyPr/>
                    <a:lstStyle/>
                    <a:p>
                      <a:pPr>
                        <a:lnSpc>
                          <a:spcPct val="107000"/>
                        </a:lnSpc>
                        <a:spcAft>
                          <a:spcPts val="0"/>
                        </a:spcAft>
                      </a:pPr>
                      <a:r>
                        <a:rPr lang="en-GB" sz="1000" dirty="0">
                          <a:effectLst/>
                        </a:rPr>
                        <a:t>Max Loss over the period </a:t>
                      </a:r>
                    </a:p>
                    <a:p>
                      <a:pPr>
                        <a:lnSpc>
                          <a:spcPct val="107000"/>
                        </a:lnSpc>
                        <a:spcAft>
                          <a:spcPts val="0"/>
                        </a:spcAft>
                      </a:pPr>
                      <a:r>
                        <a:rPr lang="en-GB" sz="1000" dirty="0">
                          <a:effectLst/>
                        </a:rPr>
                        <a:t>27/03/2004 – 22/03/2019</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b="1" dirty="0">
                          <a:effectLst/>
                        </a:rPr>
                        <a:t>25.73%</a:t>
                      </a:r>
                      <a:endParaRPr lang="en-GB"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12938101"/>
                  </a:ext>
                </a:extLst>
              </a:tr>
              <a:tr h="0">
                <a:tc>
                  <a:txBody>
                    <a:bodyPr/>
                    <a:lstStyle/>
                    <a:p>
                      <a:pPr>
                        <a:lnSpc>
                          <a:spcPct val="107000"/>
                        </a:lnSpc>
                        <a:spcAft>
                          <a:spcPts val="0"/>
                        </a:spcAft>
                      </a:pPr>
                      <a:r>
                        <a:rPr lang="en-GB" sz="1000" dirty="0">
                          <a:effectLst/>
                        </a:rPr>
                        <a:t>Max </a:t>
                      </a:r>
                      <a:r>
                        <a:rPr lang="en-GB" sz="1000" b="1" kern="1200" dirty="0">
                          <a:solidFill>
                            <a:schemeClr val="lt1"/>
                          </a:solidFill>
                          <a:effectLst/>
                          <a:latin typeface="+mn-lt"/>
                          <a:ea typeface="+mn-ea"/>
                          <a:cs typeface="+mn-cs"/>
                        </a:rPr>
                        <a:t>Drawdown over the period </a:t>
                      </a:r>
                    </a:p>
                    <a:p>
                      <a:pPr>
                        <a:lnSpc>
                          <a:spcPct val="107000"/>
                        </a:lnSpc>
                        <a:spcAft>
                          <a:spcPts val="0"/>
                        </a:spcAft>
                      </a:pPr>
                      <a:r>
                        <a:rPr lang="en-GB" sz="1000" b="1" kern="1200" dirty="0">
                          <a:solidFill>
                            <a:schemeClr val="lt1"/>
                          </a:solidFill>
                          <a:effectLst/>
                          <a:latin typeface="+mn-lt"/>
                          <a:ea typeface="+mn-ea"/>
                          <a:cs typeface="+mn-cs"/>
                        </a:rPr>
                        <a:t>27/03/2004 – 22/03/2019</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b="1" dirty="0">
                          <a:effectLst/>
                        </a:rPr>
                        <a:t>-10.57%</a:t>
                      </a:r>
                      <a:endParaRPr lang="en-GB"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32260532"/>
                  </a:ext>
                </a:extLst>
              </a:tr>
              <a:tr h="0">
                <a:tc>
                  <a:txBody>
                    <a:bodyPr/>
                    <a:lstStyle/>
                    <a:p>
                      <a:pPr>
                        <a:lnSpc>
                          <a:spcPct val="107000"/>
                        </a:lnSpc>
                        <a:spcAft>
                          <a:spcPts val="0"/>
                        </a:spcAft>
                      </a:pPr>
                      <a:r>
                        <a:rPr lang="en-GB" sz="1000" b="1" kern="1200" dirty="0">
                          <a:solidFill>
                            <a:schemeClr val="lt1"/>
                          </a:solidFill>
                          <a:effectLst/>
                          <a:latin typeface="+mn-lt"/>
                          <a:ea typeface="+mn-ea"/>
                          <a:cs typeface="+mn-cs"/>
                        </a:rPr>
                        <a:t>Max Drawdown over the period </a:t>
                      </a:r>
                    </a:p>
                    <a:p>
                      <a:pPr>
                        <a:lnSpc>
                          <a:spcPct val="107000"/>
                        </a:lnSpc>
                        <a:spcAft>
                          <a:spcPts val="0"/>
                        </a:spcAft>
                      </a:pPr>
                      <a:r>
                        <a:rPr lang="en-GB" sz="1000" b="1" kern="1200" dirty="0">
                          <a:solidFill>
                            <a:schemeClr val="lt1"/>
                          </a:solidFill>
                          <a:effectLst/>
                          <a:latin typeface="+mn-lt"/>
                          <a:ea typeface="+mn-ea"/>
                          <a:cs typeface="+mn-cs"/>
                        </a:rPr>
                        <a:t>27/03/2004 – 22/03/2019</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endParaRPr lang="en-GB" sz="1000" b="1"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307211273"/>
                  </a:ext>
                </a:extLst>
              </a:tr>
            </a:tbl>
          </a:graphicData>
        </a:graphic>
      </p:graphicFrame>
      <p:sp>
        <p:nvSpPr>
          <p:cNvPr id="13" name="Text Box 23">
            <a:extLst>
              <a:ext uri="{FF2B5EF4-FFF2-40B4-BE49-F238E27FC236}">
                <a16:creationId xmlns:a16="http://schemas.microsoft.com/office/drawing/2014/main" id="{3674FA82-2F48-44F4-9BD8-095AF4569A30}"/>
              </a:ext>
            </a:extLst>
          </p:cNvPr>
          <p:cNvSpPr txBox="1">
            <a:spLocks noChangeArrowheads="1"/>
          </p:cNvSpPr>
          <p:nvPr/>
        </p:nvSpPr>
        <p:spPr bwMode="auto">
          <a:xfrm>
            <a:off x="6526636" y="1865789"/>
            <a:ext cx="3385820" cy="47053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Bef>
                <a:spcPts val="1200"/>
              </a:spcBef>
              <a:spcAft>
                <a:spcPts val="0"/>
              </a:spcAft>
            </a:pPr>
            <a:r>
              <a:rPr lang="en-GB" sz="16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Performance</a:t>
            </a:r>
          </a:p>
          <a:p>
            <a:pPr>
              <a:lnSpc>
                <a:spcPct val="107000"/>
              </a:lnSpc>
              <a:spcAft>
                <a:spcPts val="8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4" name="Text Box 11">
            <a:extLst>
              <a:ext uri="{FF2B5EF4-FFF2-40B4-BE49-F238E27FC236}">
                <a16:creationId xmlns:a16="http://schemas.microsoft.com/office/drawing/2014/main" id="{57E2C7F4-15AD-4204-A7A8-FFC261B3485A}"/>
              </a:ext>
            </a:extLst>
          </p:cNvPr>
          <p:cNvSpPr txBox="1">
            <a:spLocks noChangeArrowheads="1"/>
          </p:cNvSpPr>
          <p:nvPr/>
        </p:nvSpPr>
        <p:spPr bwMode="auto">
          <a:xfrm>
            <a:off x="6526636" y="165096"/>
            <a:ext cx="2127250" cy="30480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Bef>
                <a:spcPts val="1200"/>
              </a:spcBef>
              <a:spcAft>
                <a:spcPts val="0"/>
              </a:spcAft>
            </a:pPr>
            <a:r>
              <a:rPr lang="en-GB" sz="16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Asset Allocation</a:t>
            </a:r>
          </a:p>
          <a:p>
            <a:pPr>
              <a:lnSpc>
                <a:spcPct val="107000"/>
              </a:lnSpc>
              <a:spcAft>
                <a:spcPts val="8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p>
        </p:txBody>
      </p:sp>
      <p:graphicFrame>
        <p:nvGraphicFramePr>
          <p:cNvPr id="3" name="Table 2">
            <a:extLst>
              <a:ext uri="{FF2B5EF4-FFF2-40B4-BE49-F238E27FC236}">
                <a16:creationId xmlns:a16="http://schemas.microsoft.com/office/drawing/2014/main" id="{A832EF1A-ECC6-409B-8444-7C7401B5FBF6}"/>
              </a:ext>
            </a:extLst>
          </p:cNvPr>
          <p:cNvGraphicFramePr>
            <a:graphicFrameLocks noGrp="1"/>
          </p:cNvGraphicFramePr>
          <p:nvPr>
            <p:extLst>
              <p:ext uri="{D42A27DB-BD31-4B8C-83A1-F6EECF244321}">
                <p14:modId xmlns:p14="http://schemas.microsoft.com/office/powerpoint/2010/main" val="3753893886"/>
              </p:ext>
            </p:extLst>
          </p:nvPr>
        </p:nvGraphicFramePr>
        <p:xfrm>
          <a:off x="6526636" y="500043"/>
          <a:ext cx="5033394" cy="1246632"/>
        </p:xfrm>
        <a:graphic>
          <a:graphicData uri="http://schemas.openxmlformats.org/drawingml/2006/table">
            <a:tbl>
              <a:tblPr firstCol="1">
                <a:tableStyleId>{5C22544A-7EE6-4342-B048-85BDC9FD1C3A}</a:tableStyleId>
              </a:tblPr>
              <a:tblGrid>
                <a:gridCol w="2902590">
                  <a:extLst>
                    <a:ext uri="{9D8B030D-6E8A-4147-A177-3AD203B41FA5}">
                      <a16:colId xmlns:a16="http://schemas.microsoft.com/office/drawing/2014/main" val="296571613"/>
                    </a:ext>
                  </a:extLst>
                </a:gridCol>
                <a:gridCol w="2130804">
                  <a:extLst>
                    <a:ext uri="{9D8B030D-6E8A-4147-A177-3AD203B41FA5}">
                      <a16:colId xmlns:a16="http://schemas.microsoft.com/office/drawing/2014/main" val="2909095451"/>
                    </a:ext>
                  </a:extLst>
                </a:gridCol>
              </a:tblGrid>
              <a:tr h="0">
                <a:tc>
                  <a:txBody>
                    <a:bodyPr/>
                    <a:lstStyle/>
                    <a:p>
                      <a:pPr algn="r">
                        <a:lnSpc>
                          <a:spcPct val="107000"/>
                        </a:lnSpc>
                        <a:spcAft>
                          <a:spcPts val="0"/>
                        </a:spcAft>
                      </a:pPr>
                      <a:r>
                        <a:rPr lang="en-GB" sz="1000">
                          <a:effectLst/>
                        </a:rPr>
                        <a:t>Liquidity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a:effectLst/>
                        </a:rPr>
                        <a:t>10%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4431835"/>
                  </a:ext>
                </a:extLst>
              </a:tr>
              <a:tr h="0">
                <a:tc>
                  <a:txBody>
                    <a:bodyPr/>
                    <a:lstStyle/>
                    <a:p>
                      <a:pPr algn="r">
                        <a:lnSpc>
                          <a:spcPct val="107000"/>
                        </a:lnSpc>
                        <a:spcAft>
                          <a:spcPts val="0"/>
                        </a:spcAft>
                      </a:pPr>
                      <a:r>
                        <a:rPr lang="en-GB" sz="1000">
                          <a:effectLst/>
                        </a:rPr>
                        <a:t>Defensive Fixed Interest</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a:effectLst/>
                        </a:rPr>
                        <a:t>28%</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9126660"/>
                  </a:ext>
                </a:extLst>
              </a:tr>
              <a:tr h="0">
                <a:tc>
                  <a:txBody>
                    <a:bodyPr/>
                    <a:lstStyle/>
                    <a:p>
                      <a:pPr algn="r">
                        <a:lnSpc>
                          <a:spcPct val="107000"/>
                        </a:lnSpc>
                        <a:spcAft>
                          <a:spcPts val="0"/>
                        </a:spcAft>
                      </a:pPr>
                      <a:r>
                        <a:rPr lang="en-GB" sz="1000">
                          <a:effectLst/>
                        </a:rPr>
                        <a:t>Fixed Interest</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a:effectLst/>
                        </a:rPr>
                        <a:t>18%</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6085540"/>
                  </a:ext>
                </a:extLst>
              </a:tr>
              <a:tr h="0">
                <a:tc>
                  <a:txBody>
                    <a:bodyPr/>
                    <a:lstStyle/>
                    <a:p>
                      <a:pPr algn="r">
                        <a:lnSpc>
                          <a:spcPct val="107000"/>
                        </a:lnSpc>
                        <a:spcAft>
                          <a:spcPts val="0"/>
                        </a:spcAft>
                      </a:pPr>
                      <a:r>
                        <a:rPr lang="en-GB" sz="1000">
                          <a:effectLst/>
                        </a:rPr>
                        <a:t>Inflation Linked</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a:effectLst/>
                        </a:rPr>
                        <a:t>6%</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71953940"/>
                  </a:ext>
                </a:extLst>
              </a:tr>
              <a:tr h="0">
                <a:tc>
                  <a:txBody>
                    <a:bodyPr/>
                    <a:lstStyle/>
                    <a:p>
                      <a:pPr algn="r">
                        <a:lnSpc>
                          <a:spcPct val="107000"/>
                        </a:lnSpc>
                        <a:spcAft>
                          <a:spcPts val="0"/>
                        </a:spcAft>
                      </a:pPr>
                      <a:r>
                        <a:rPr lang="en-GB" sz="1000">
                          <a:effectLst/>
                        </a:rPr>
                        <a:t>Property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a:effectLst/>
                        </a:rPr>
                        <a:t>8%</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25254321"/>
                  </a:ext>
                </a:extLst>
              </a:tr>
              <a:tr h="0">
                <a:tc>
                  <a:txBody>
                    <a:bodyPr/>
                    <a:lstStyle/>
                    <a:p>
                      <a:pPr algn="r">
                        <a:lnSpc>
                          <a:spcPct val="107000"/>
                        </a:lnSpc>
                        <a:spcAft>
                          <a:spcPts val="0"/>
                        </a:spcAft>
                      </a:pPr>
                      <a:r>
                        <a:rPr lang="en-GB" sz="1000">
                          <a:effectLst/>
                        </a:rPr>
                        <a:t>Equity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a:effectLst/>
                        </a:rPr>
                        <a:t>15%</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426397"/>
                  </a:ext>
                </a:extLst>
              </a:tr>
              <a:tr h="0">
                <a:tc>
                  <a:txBody>
                    <a:bodyPr/>
                    <a:lstStyle/>
                    <a:p>
                      <a:pPr algn="r">
                        <a:lnSpc>
                          <a:spcPct val="107000"/>
                        </a:lnSpc>
                        <a:spcAft>
                          <a:spcPts val="0"/>
                        </a:spcAft>
                      </a:pPr>
                      <a:r>
                        <a:rPr lang="en-GB" sz="1000">
                          <a:effectLst/>
                        </a:rPr>
                        <a:t>Global Small/Value Equity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dirty="0">
                          <a:effectLst/>
                        </a:rPr>
                        <a:t>12%</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6526515"/>
                  </a:ext>
                </a:extLst>
              </a:tr>
              <a:tr h="0">
                <a:tc>
                  <a:txBody>
                    <a:bodyPr/>
                    <a:lstStyle/>
                    <a:p>
                      <a:pPr algn="r">
                        <a:lnSpc>
                          <a:spcPct val="107000"/>
                        </a:lnSpc>
                        <a:spcAft>
                          <a:spcPts val="0"/>
                        </a:spcAft>
                      </a:pPr>
                      <a:r>
                        <a:rPr lang="en-GB" sz="1000" dirty="0">
                          <a:effectLst/>
                        </a:rPr>
                        <a:t>Emerging Markets</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dirty="0">
                          <a:effectLst/>
                        </a:rPr>
                        <a:t>3%</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50917057"/>
                  </a:ext>
                </a:extLst>
              </a:tr>
            </a:tbl>
          </a:graphicData>
        </a:graphic>
      </p:graphicFrame>
      <p:sp>
        <p:nvSpPr>
          <p:cNvPr id="16" name="TextBox 15">
            <a:extLst>
              <a:ext uri="{FF2B5EF4-FFF2-40B4-BE49-F238E27FC236}">
                <a16:creationId xmlns:a16="http://schemas.microsoft.com/office/drawing/2014/main" id="{B4F7D621-FCA7-4C8C-8505-40B697F036C6}"/>
              </a:ext>
            </a:extLst>
          </p:cNvPr>
          <p:cNvSpPr txBox="1"/>
          <p:nvPr/>
        </p:nvSpPr>
        <p:spPr>
          <a:xfrm>
            <a:off x="655320" y="6427419"/>
            <a:ext cx="6502400" cy="253916"/>
          </a:xfrm>
          <a:prstGeom prst="rect">
            <a:avLst/>
          </a:prstGeom>
          <a:noFill/>
        </p:spPr>
        <p:txBody>
          <a:bodyPr wrap="square" rtlCol="0">
            <a:spAutoFit/>
          </a:bodyPr>
          <a:lstStyle/>
          <a:p>
            <a:r>
              <a:rPr lang="en-GB" sz="1050" b="1" dirty="0"/>
              <a:t>The past is not necessarily a guide to future performance</a:t>
            </a:r>
          </a:p>
        </p:txBody>
      </p:sp>
      <p:sp>
        <p:nvSpPr>
          <p:cNvPr id="17" name="Content Placeholder 5">
            <a:extLst>
              <a:ext uri="{FF2B5EF4-FFF2-40B4-BE49-F238E27FC236}">
                <a16:creationId xmlns:a16="http://schemas.microsoft.com/office/drawing/2014/main" id="{BCBE84A2-1830-48A5-8ACE-948B9707DCDC}"/>
              </a:ext>
            </a:extLst>
          </p:cNvPr>
          <p:cNvSpPr txBox="1">
            <a:spLocks/>
          </p:cNvSpPr>
          <p:nvPr/>
        </p:nvSpPr>
        <p:spPr>
          <a:xfrm>
            <a:off x="6526636" y="4766222"/>
            <a:ext cx="5457549" cy="9151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t>Max Loss is the largest fall without making a gain.</a:t>
            </a:r>
          </a:p>
          <a:p>
            <a:r>
              <a:rPr lang="en-US" sz="1000" dirty="0"/>
              <a:t>Max Drawdown is the fall from the highest point to the lowest point.</a:t>
            </a:r>
          </a:p>
          <a:p>
            <a:r>
              <a:rPr lang="en-US" sz="1000" dirty="0"/>
              <a:t>Max Gain is the largest gain without making a loss. </a:t>
            </a:r>
          </a:p>
          <a:p>
            <a:r>
              <a:rPr lang="en-US" sz="1000" dirty="0"/>
              <a:t>Both are calculated on a price </a:t>
            </a:r>
            <a:r>
              <a:rPr lang="en-US" sz="1000" dirty="0" err="1"/>
              <a:t>bais</a:t>
            </a:r>
            <a:r>
              <a:rPr lang="en-US" sz="1000" dirty="0"/>
              <a:t>.   </a:t>
            </a:r>
          </a:p>
        </p:txBody>
      </p:sp>
    </p:spTree>
    <p:extLst>
      <p:ext uri="{BB962C8B-B14F-4D97-AF65-F5344CB8AC3E}">
        <p14:creationId xmlns:p14="http://schemas.microsoft.com/office/powerpoint/2010/main" val="1859923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3" name="Rectangle 31">
            <a:extLst>
              <a:ext uri="{FF2B5EF4-FFF2-40B4-BE49-F238E27FC236}">
                <a16:creationId xmlns:a16="http://schemas.microsoft.com/office/drawing/2014/main" id="{CEAEEBCB-21C4-4FCE-AF49-64778B597135}"/>
              </a:ext>
            </a:extLst>
          </p:cNvPr>
          <p:cNvSpPr>
            <a:spLocks noChangeArrowheads="1"/>
          </p:cNvSpPr>
          <p:nvPr/>
        </p:nvSpPr>
        <p:spPr bwMode="auto">
          <a:xfrm>
            <a:off x="104775" y="1628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4" name="Rectangle 32">
            <a:extLst>
              <a:ext uri="{FF2B5EF4-FFF2-40B4-BE49-F238E27FC236}">
                <a16:creationId xmlns:a16="http://schemas.microsoft.com/office/drawing/2014/main" id="{61B6B28D-8B2B-42F0-A33E-3D45A4BF0840}"/>
              </a:ext>
            </a:extLst>
          </p:cNvPr>
          <p:cNvSpPr>
            <a:spLocks noChangeArrowheads="1"/>
          </p:cNvSpPr>
          <p:nvPr/>
        </p:nvSpPr>
        <p:spPr bwMode="auto">
          <a:xfrm>
            <a:off x="104775" y="598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5" name="Content Placeholder 4">
            <a:extLst>
              <a:ext uri="{FF2B5EF4-FFF2-40B4-BE49-F238E27FC236}">
                <a16:creationId xmlns:a16="http://schemas.microsoft.com/office/drawing/2014/main" id="{20F1DE88-8C5C-41FD-BD85-E3846B009BEA}"/>
              </a:ext>
            </a:extLst>
          </p:cNvPr>
          <p:cNvPicPr>
            <a:picLocks noGrp="1" noChangeAspect="1"/>
          </p:cNvPicPr>
          <p:nvPr>
            <p:ph sz="half" idx="1"/>
          </p:nvPr>
        </p:nvPicPr>
        <p:blipFill>
          <a:blip r:embed="rId2"/>
          <a:stretch>
            <a:fillRect/>
          </a:stretch>
        </p:blipFill>
        <p:spPr>
          <a:xfrm>
            <a:off x="376807" y="1168694"/>
            <a:ext cx="5719193" cy="3603585"/>
          </a:xfrm>
          <a:prstGeom prst="rect">
            <a:avLst/>
          </a:prstGeom>
        </p:spPr>
      </p:pic>
      <p:sp>
        <p:nvSpPr>
          <p:cNvPr id="9" name="Title 1">
            <a:extLst>
              <a:ext uri="{FF2B5EF4-FFF2-40B4-BE49-F238E27FC236}">
                <a16:creationId xmlns:a16="http://schemas.microsoft.com/office/drawing/2014/main" id="{E9D16500-FAC8-4AE1-87CD-082FB9514BB4}"/>
              </a:ext>
            </a:extLst>
          </p:cNvPr>
          <p:cNvSpPr>
            <a:spLocks noGrp="1"/>
          </p:cNvSpPr>
          <p:nvPr>
            <p:ph type="title"/>
          </p:nvPr>
        </p:nvSpPr>
        <p:spPr>
          <a:xfrm>
            <a:off x="314077" y="140436"/>
            <a:ext cx="6586491" cy="1017246"/>
          </a:xfrm>
        </p:spPr>
        <p:txBody>
          <a:bodyPr vert="horz" lIns="91440" tIns="45720" rIns="91440" bIns="45720" rtlCol="0" anchor="ctr">
            <a:normAutofit/>
          </a:bodyPr>
          <a:lstStyle/>
          <a:p>
            <a:r>
              <a:rPr lang="en-GB" dirty="0">
                <a:solidFill>
                  <a:schemeClr val="accent1">
                    <a:lumMod val="75000"/>
                  </a:schemeClr>
                </a:solidFill>
              </a:rPr>
              <a:t>Performance</a:t>
            </a:r>
          </a:p>
        </p:txBody>
      </p:sp>
      <p:sp>
        <p:nvSpPr>
          <p:cNvPr id="8" name="TextBox 7">
            <a:extLst>
              <a:ext uri="{FF2B5EF4-FFF2-40B4-BE49-F238E27FC236}">
                <a16:creationId xmlns:a16="http://schemas.microsoft.com/office/drawing/2014/main" id="{3F97472E-F941-443A-9CF7-404984926940}"/>
              </a:ext>
            </a:extLst>
          </p:cNvPr>
          <p:cNvSpPr txBox="1"/>
          <p:nvPr/>
        </p:nvSpPr>
        <p:spPr>
          <a:xfrm>
            <a:off x="376807" y="4508308"/>
            <a:ext cx="5646488" cy="261610"/>
          </a:xfrm>
          <a:prstGeom prst="rect">
            <a:avLst/>
          </a:prstGeom>
          <a:noFill/>
        </p:spPr>
        <p:txBody>
          <a:bodyPr wrap="square" rtlCol="0">
            <a:spAutoFit/>
          </a:bodyPr>
          <a:lstStyle/>
          <a:p>
            <a:r>
              <a:rPr lang="en-GB" sz="1100" dirty="0"/>
              <a:t>Performance vs the FTSE All Share December 2000-Jan Dec 2017</a:t>
            </a:r>
          </a:p>
        </p:txBody>
      </p:sp>
      <p:pic>
        <p:nvPicPr>
          <p:cNvPr id="10" name="Picture 9">
            <a:extLst>
              <a:ext uri="{FF2B5EF4-FFF2-40B4-BE49-F238E27FC236}">
                <a16:creationId xmlns:a16="http://schemas.microsoft.com/office/drawing/2014/main" id="{D9416D51-1740-4712-99BF-900ABA793FDA}"/>
              </a:ext>
            </a:extLst>
          </p:cNvPr>
          <p:cNvPicPr>
            <a:picLocks noChangeAspect="1"/>
          </p:cNvPicPr>
          <p:nvPr/>
        </p:nvPicPr>
        <p:blipFill>
          <a:blip r:embed="rId3"/>
          <a:stretch>
            <a:fillRect/>
          </a:stretch>
        </p:blipFill>
        <p:spPr>
          <a:xfrm>
            <a:off x="6164335" y="1157682"/>
            <a:ext cx="5732923" cy="3612236"/>
          </a:xfrm>
          <a:prstGeom prst="rect">
            <a:avLst/>
          </a:prstGeom>
        </p:spPr>
      </p:pic>
      <p:sp>
        <p:nvSpPr>
          <p:cNvPr id="14" name="TextBox 13">
            <a:extLst>
              <a:ext uri="{FF2B5EF4-FFF2-40B4-BE49-F238E27FC236}">
                <a16:creationId xmlns:a16="http://schemas.microsoft.com/office/drawing/2014/main" id="{92D5F5EB-52AC-4291-9B5C-665F57C83F58}"/>
              </a:ext>
            </a:extLst>
          </p:cNvPr>
          <p:cNvSpPr txBox="1"/>
          <p:nvPr/>
        </p:nvSpPr>
        <p:spPr>
          <a:xfrm>
            <a:off x="6164335" y="4508308"/>
            <a:ext cx="5646488" cy="261610"/>
          </a:xfrm>
          <a:prstGeom prst="rect">
            <a:avLst/>
          </a:prstGeom>
          <a:noFill/>
        </p:spPr>
        <p:txBody>
          <a:bodyPr wrap="square" rtlCol="0">
            <a:spAutoFit/>
          </a:bodyPr>
          <a:lstStyle/>
          <a:p>
            <a:r>
              <a:rPr lang="en-GB" sz="1100" dirty="0"/>
              <a:t>15 Year Returns by Calendar year versus the FTSE All Share</a:t>
            </a:r>
          </a:p>
        </p:txBody>
      </p:sp>
      <p:sp>
        <p:nvSpPr>
          <p:cNvPr id="15" name="TextBox 14">
            <a:extLst>
              <a:ext uri="{FF2B5EF4-FFF2-40B4-BE49-F238E27FC236}">
                <a16:creationId xmlns:a16="http://schemas.microsoft.com/office/drawing/2014/main" id="{23A723EF-BE96-4D92-96C9-3379CE0AAAEF}"/>
              </a:ext>
            </a:extLst>
          </p:cNvPr>
          <p:cNvSpPr txBox="1"/>
          <p:nvPr/>
        </p:nvSpPr>
        <p:spPr>
          <a:xfrm>
            <a:off x="655320" y="6427419"/>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3083104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314077" y="965346"/>
            <a:ext cx="5457549" cy="4445616"/>
          </a:xfrm>
        </p:spPr>
        <p:txBody>
          <a:bodyPr vert="horz" lIns="91440" tIns="45720" rIns="91440" bIns="45720" rtlCol="0">
            <a:noAutofit/>
          </a:bodyPr>
          <a:lstStyle/>
          <a:p>
            <a:pPr marL="0" indent="0">
              <a:buNone/>
            </a:pPr>
            <a:r>
              <a:rPr lang="en-GB" sz="1600" b="1" kern="0" dirty="0">
                <a:solidFill>
                  <a:srgbClr val="2F5496"/>
                </a:solidFill>
                <a:latin typeface="Calibri Light" panose="020F0302020204030204" pitchFamily="34" charset="0"/>
                <a:cs typeface="Times New Roman" panose="02020603050405020304" pitchFamily="18" charset="0"/>
              </a:rPr>
              <a:t>Smart Balanced</a:t>
            </a:r>
          </a:p>
          <a:p>
            <a:pPr marL="0" indent="0">
              <a:buNone/>
            </a:pPr>
            <a:endParaRPr lang="en-GB" sz="1600" b="1" kern="0" dirty="0">
              <a:solidFill>
                <a:srgbClr val="2F5496"/>
              </a:solidFill>
              <a:latin typeface="Calibri Light" panose="020F0302020204030204" pitchFamily="34" charset="0"/>
              <a:cs typeface="Times New Roman" panose="02020603050405020304" pitchFamily="18" charset="0"/>
            </a:endParaRPr>
          </a:p>
          <a:p>
            <a:pPr marL="0" indent="0">
              <a:buNone/>
            </a:pPr>
            <a:endParaRPr lang="en-GB" sz="1000" dirty="0"/>
          </a:p>
          <a:p>
            <a:pPr marL="0" indent="0">
              <a:buNone/>
            </a:pPr>
            <a:endParaRPr lang="en-US" sz="2400" dirty="0"/>
          </a:p>
          <a:p>
            <a:endParaRPr lang="en-GB" sz="1200" dirty="0"/>
          </a:p>
          <a:p>
            <a:r>
              <a:rPr lang="en-GB" sz="1200" dirty="0"/>
              <a:t>Client’s opting for this portfolio would have medium risk tolerance, and would probably prefer investments to fluctuate less and make more modest returns than risk losing money for higher returns. </a:t>
            </a:r>
          </a:p>
          <a:p>
            <a:r>
              <a:rPr lang="en-GB" sz="1200" dirty="0"/>
              <a:t>It is likely that you are looking for a balance between risk and reward.  You would be comfortable that the investment time horizon is greater than 7 years and you may have some experience of investment.  </a:t>
            </a:r>
          </a:p>
          <a:p>
            <a:r>
              <a:rPr lang="en-GB" sz="1200" dirty="0"/>
              <a:t>Examples of investments may include Fixed Interest Securities, Property, UK Equities, International Equities and Emerging Markets. </a:t>
            </a:r>
          </a:p>
          <a:p>
            <a:r>
              <a:rPr lang="en-GB" sz="1200" dirty="0"/>
              <a:t>Some investments may be above or below your selected attitude to risk and in isolation may not be suitable and should only be considered as part of a blended portfolio.   </a:t>
            </a:r>
          </a:p>
          <a:p>
            <a:r>
              <a:rPr lang="en-GB" sz="1200" dirty="0"/>
              <a:t>You could get back less than you invested.</a:t>
            </a:r>
          </a:p>
          <a:p>
            <a:pPr marL="0" indent="0">
              <a:buNone/>
            </a:pPr>
            <a:endParaRPr lang="en-US" sz="2400" dirty="0"/>
          </a:p>
        </p:txBody>
      </p:sp>
      <p:sp>
        <p:nvSpPr>
          <p:cNvPr id="7" name="Title 1">
            <a:extLst>
              <a:ext uri="{FF2B5EF4-FFF2-40B4-BE49-F238E27FC236}">
                <a16:creationId xmlns:a16="http://schemas.microsoft.com/office/drawing/2014/main" id="{A156FE63-D7C8-4674-9B5C-FABD9244D278}"/>
              </a:ext>
            </a:extLst>
          </p:cNvPr>
          <p:cNvSpPr>
            <a:spLocks noGrp="1"/>
          </p:cNvSpPr>
          <p:nvPr>
            <p:ph type="title"/>
          </p:nvPr>
        </p:nvSpPr>
        <p:spPr>
          <a:xfrm>
            <a:off x="314077" y="140436"/>
            <a:ext cx="6586491" cy="1017246"/>
          </a:xfrm>
        </p:spPr>
        <p:txBody>
          <a:bodyPr vert="horz" lIns="91440" tIns="45720" rIns="91440" bIns="45720" rtlCol="0" anchor="ctr">
            <a:normAutofit/>
          </a:bodyPr>
          <a:lstStyle/>
          <a:p>
            <a:r>
              <a:rPr lang="en-GB" dirty="0">
                <a:solidFill>
                  <a:schemeClr val="accent1">
                    <a:lumMod val="75000"/>
                  </a:schemeClr>
                </a:solidFill>
              </a:rPr>
              <a:t>Smart Strategies</a:t>
            </a:r>
          </a:p>
        </p:txBody>
      </p:sp>
      <p:graphicFrame>
        <p:nvGraphicFramePr>
          <p:cNvPr id="2" name="Table 1">
            <a:extLst>
              <a:ext uri="{FF2B5EF4-FFF2-40B4-BE49-F238E27FC236}">
                <a16:creationId xmlns:a16="http://schemas.microsoft.com/office/drawing/2014/main" id="{21D01E6D-CABE-410E-9551-97843C819221}"/>
              </a:ext>
            </a:extLst>
          </p:cNvPr>
          <p:cNvGraphicFramePr>
            <a:graphicFrameLocks noGrp="1"/>
          </p:cNvGraphicFramePr>
          <p:nvPr>
            <p:extLst>
              <p:ext uri="{D42A27DB-BD31-4B8C-83A1-F6EECF244321}">
                <p14:modId xmlns:p14="http://schemas.microsoft.com/office/powerpoint/2010/main" val="2088557728"/>
              </p:ext>
            </p:extLst>
          </p:nvPr>
        </p:nvGraphicFramePr>
        <p:xfrm>
          <a:off x="395692" y="1376342"/>
          <a:ext cx="5375934" cy="1090803"/>
        </p:xfrm>
        <a:graphic>
          <a:graphicData uri="http://schemas.openxmlformats.org/drawingml/2006/table">
            <a:tbl>
              <a:tblPr firstCol="1">
                <a:tableStyleId>{5C22544A-7EE6-4342-B048-85BDC9FD1C3A}</a:tableStyleId>
              </a:tblPr>
              <a:tblGrid>
                <a:gridCol w="2285074">
                  <a:extLst>
                    <a:ext uri="{9D8B030D-6E8A-4147-A177-3AD203B41FA5}">
                      <a16:colId xmlns:a16="http://schemas.microsoft.com/office/drawing/2014/main" val="812752071"/>
                    </a:ext>
                  </a:extLst>
                </a:gridCol>
                <a:gridCol w="300907">
                  <a:extLst>
                    <a:ext uri="{9D8B030D-6E8A-4147-A177-3AD203B41FA5}">
                      <a16:colId xmlns:a16="http://schemas.microsoft.com/office/drawing/2014/main" val="953810196"/>
                    </a:ext>
                  </a:extLst>
                </a:gridCol>
                <a:gridCol w="300907">
                  <a:extLst>
                    <a:ext uri="{9D8B030D-6E8A-4147-A177-3AD203B41FA5}">
                      <a16:colId xmlns:a16="http://schemas.microsoft.com/office/drawing/2014/main" val="4224349508"/>
                    </a:ext>
                  </a:extLst>
                </a:gridCol>
                <a:gridCol w="300907">
                  <a:extLst>
                    <a:ext uri="{9D8B030D-6E8A-4147-A177-3AD203B41FA5}">
                      <a16:colId xmlns:a16="http://schemas.microsoft.com/office/drawing/2014/main" val="4174601633"/>
                    </a:ext>
                  </a:extLst>
                </a:gridCol>
                <a:gridCol w="300907">
                  <a:extLst>
                    <a:ext uri="{9D8B030D-6E8A-4147-A177-3AD203B41FA5}">
                      <a16:colId xmlns:a16="http://schemas.microsoft.com/office/drawing/2014/main" val="3905363763"/>
                    </a:ext>
                  </a:extLst>
                </a:gridCol>
                <a:gridCol w="300907">
                  <a:extLst>
                    <a:ext uri="{9D8B030D-6E8A-4147-A177-3AD203B41FA5}">
                      <a16:colId xmlns:a16="http://schemas.microsoft.com/office/drawing/2014/main" val="3328194907"/>
                    </a:ext>
                  </a:extLst>
                </a:gridCol>
                <a:gridCol w="300907">
                  <a:extLst>
                    <a:ext uri="{9D8B030D-6E8A-4147-A177-3AD203B41FA5}">
                      <a16:colId xmlns:a16="http://schemas.microsoft.com/office/drawing/2014/main" val="3731604302"/>
                    </a:ext>
                  </a:extLst>
                </a:gridCol>
                <a:gridCol w="300907">
                  <a:extLst>
                    <a:ext uri="{9D8B030D-6E8A-4147-A177-3AD203B41FA5}">
                      <a16:colId xmlns:a16="http://schemas.microsoft.com/office/drawing/2014/main" val="499834389"/>
                    </a:ext>
                  </a:extLst>
                </a:gridCol>
                <a:gridCol w="300907">
                  <a:extLst>
                    <a:ext uri="{9D8B030D-6E8A-4147-A177-3AD203B41FA5}">
                      <a16:colId xmlns:a16="http://schemas.microsoft.com/office/drawing/2014/main" val="2277697160"/>
                    </a:ext>
                  </a:extLst>
                </a:gridCol>
                <a:gridCol w="300907">
                  <a:extLst>
                    <a:ext uri="{9D8B030D-6E8A-4147-A177-3AD203B41FA5}">
                      <a16:colId xmlns:a16="http://schemas.microsoft.com/office/drawing/2014/main" val="3371688536"/>
                    </a:ext>
                  </a:extLst>
                </a:gridCol>
                <a:gridCol w="382697">
                  <a:extLst>
                    <a:ext uri="{9D8B030D-6E8A-4147-A177-3AD203B41FA5}">
                      <a16:colId xmlns:a16="http://schemas.microsoft.com/office/drawing/2014/main" val="3618442453"/>
                    </a:ext>
                  </a:extLst>
                </a:gridCol>
              </a:tblGrid>
              <a:tr h="0">
                <a:tc>
                  <a:txBody>
                    <a:bodyPr/>
                    <a:lstStyle/>
                    <a:p>
                      <a:pPr>
                        <a:lnSpc>
                          <a:spcPct val="107000"/>
                        </a:lnSpc>
                        <a:spcAft>
                          <a:spcPts val="0"/>
                        </a:spcAft>
                      </a:pPr>
                      <a:r>
                        <a:rPr lang="en-GB" sz="1000">
                          <a:effectLst/>
                        </a:rPr>
                        <a:t>Asset Allocation Methodology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10">
                  <a:txBody>
                    <a:bodyPr/>
                    <a:lstStyle/>
                    <a:p>
                      <a:pPr>
                        <a:lnSpc>
                          <a:spcPct val="107000"/>
                        </a:lnSpc>
                        <a:spcAft>
                          <a:spcPts val="0"/>
                        </a:spcAft>
                      </a:pPr>
                      <a:r>
                        <a:rPr lang="en-GB" sz="1000">
                          <a:effectLst/>
                        </a:rPr>
                        <a:t>Strategic</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83146172"/>
                  </a:ext>
                </a:extLst>
              </a:tr>
              <a:tr h="0">
                <a:tc>
                  <a:txBody>
                    <a:bodyPr/>
                    <a:lstStyle/>
                    <a:p>
                      <a:pPr>
                        <a:lnSpc>
                          <a:spcPct val="107000"/>
                        </a:lnSpc>
                        <a:spcAft>
                          <a:spcPts val="0"/>
                        </a:spcAft>
                      </a:pPr>
                      <a:r>
                        <a:rPr lang="en-GB" sz="1000">
                          <a:effectLst/>
                        </a:rPr>
                        <a:t>Risk Mandate</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10">
                  <a:txBody>
                    <a:bodyPr/>
                    <a:lstStyle/>
                    <a:p>
                      <a:pPr>
                        <a:lnSpc>
                          <a:spcPct val="107000"/>
                        </a:lnSpc>
                        <a:spcAft>
                          <a:spcPts val="0"/>
                        </a:spcAft>
                      </a:pPr>
                      <a:r>
                        <a:rPr lang="en-GB" sz="1000">
                          <a:effectLst/>
                        </a:rPr>
                        <a:t>Medium</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558012993"/>
                  </a:ext>
                </a:extLst>
              </a:tr>
              <a:tr h="0">
                <a:tc>
                  <a:txBody>
                    <a:bodyPr/>
                    <a:lstStyle/>
                    <a:p>
                      <a:pPr>
                        <a:lnSpc>
                          <a:spcPct val="107000"/>
                        </a:lnSpc>
                        <a:spcAft>
                          <a:spcPts val="0"/>
                        </a:spcAft>
                      </a:pPr>
                      <a:r>
                        <a:rPr lang="en-GB" sz="1000">
                          <a:effectLst/>
                        </a:rPr>
                        <a:t>Risk Groups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a:effectLst/>
                        </a:rPr>
                        <a:t>1</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a:effectLst/>
                        </a:rPr>
                        <a:t>2</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dirty="0">
                          <a:effectLst/>
                        </a:rPr>
                        <a:t>3</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dirty="0">
                          <a:effectLst/>
                        </a:rPr>
                        <a:t>4</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dirty="0">
                          <a:effectLst/>
                        </a:rPr>
                        <a:t>5</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a:lnSpc>
                          <a:spcPct val="107000"/>
                        </a:lnSpc>
                        <a:spcAft>
                          <a:spcPts val="0"/>
                        </a:spcAft>
                      </a:pPr>
                      <a:r>
                        <a:rPr lang="en-GB" sz="1000" dirty="0">
                          <a:effectLst/>
                        </a:rPr>
                        <a:t>6</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a:lnSpc>
                          <a:spcPct val="107000"/>
                        </a:lnSpc>
                        <a:spcAft>
                          <a:spcPts val="0"/>
                        </a:spcAft>
                      </a:pPr>
                      <a:r>
                        <a:rPr lang="en-GB" sz="1000">
                          <a:effectLst/>
                        </a:rPr>
                        <a:t>7</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a:effectLst/>
                        </a:rPr>
                        <a:t>8</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a:effectLst/>
                        </a:rPr>
                        <a:t>9</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a:effectLst/>
                        </a:rPr>
                        <a:t>10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90924223"/>
                  </a:ext>
                </a:extLst>
              </a:tr>
              <a:tr h="0">
                <a:tc>
                  <a:txBody>
                    <a:bodyPr/>
                    <a:lstStyle/>
                    <a:p>
                      <a:pPr>
                        <a:lnSpc>
                          <a:spcPct val="107000"/>
                        </a:lnSpc>
                        <a:spcAft>
                          <a:spcPts val="0"/>
                        </a:spcAft>
                      </a:pPr>
                      <a:r>
                        <a:rPr lang="en-GB" sz="1000">
                          <a:effectLst/>
                        </a:rPr>
                        <a:t>Liquidity Management</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10">
                  <a:txBody>
                    <a:bodyPr/>
                    <a:lstStyle/>
                    <a:p>
                      <a:pPr>
                        <a:lnSpc>
                          <a:spcPct val="107000"/>
                        </a:lnSpc>
                        <a:spcAft>
                          <a:spcPts val="0"/>
                        </a:spcAft>
                      </a:pPr>
                      <a:r>
                        <a:rPr lang="en-GB" sz="1000" dirty="0">
                          <a:effectLst/>
                        </a:rPr>
                        <a:t>Cash outside of the portfolio</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274595569"/>
                  </a:ext>
                </a:extLst>
              </a:tr>
              <a:tr h="0">
                <a:tc>
                  <a:txBody>
                    <a:bodyPr/>
                    <a:lstStyle/>
                    <a:p>
                      <a:pPr>
                        <a:lnSpc>
                          <a:spcPct val="107000"/>
                        </a:lnSpc>
                        <a:spcAft>
                          <a:spcPts val="0"/>
                        </a:spcAft>
                      </a:pPr>
                      <a:r>
                        <a:rPr lang="en-GB" sz="1000">
                          <a:effectLst/>
                        </a:rPr>
                        <a:t>Rebalancing Frequency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10">
                  <a:txBody>
                    <a:bodyPr/>
                    <a:lstStyle/>
                    <a:p>
                      <a:pPr>
                        <a:lnSpc>
                          <a:spcPct val="107000"/>
                        </a:lnSpc>
                        <a:spcAft>
                          <a:spcPts val="0"/>
                        </a:spcAft>
                      </a:pPr>
                      <a:r>
                        <a:rPr lang="en-GB" sz="1000" dirty="0">
                          <a:effectLst/>
                        </a:rPr>
                        <a:t>Annually</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73323911"/>
                  </a:ext>
                </a:extLst>
              </a:tr>
              <a:tr h="0">
                <a:tc>
                  <a:txBody>
                    <a:bodyPr/>
                    <a:lstStyle/>
                    <a:p>
                      <a:pPr>
                        <a:lnSpc>
                          <a:spcPct val="107000"/>
                        </a:lnSpc>
                        <a:spcAft>
                          <a:spcPts val="0"/>
                        </a:spcAft>
                      </a:pPr>
                      <a:r>
                        <a:rPr lang="en-GB" sz="1000" kern="1200" dirty="0">
                          <a:effectLst/>
                        </a:rPr>
                        <a:t>Investment</a:t>
                      </a:r>
                      <a:r>
                        <a:rPr lang="en-GB" sz="1000" dirty="0">
                          <a:effectLst/>
                        </a:rPr>
                        <a:t> </a:t>
                      </a:r>
                      <a:r>
                        <a:rPr lang="en-GB" sz="1000" kern="1200" dirty="0">
                          <a:effectLst/>
                        </a:rPr>
                        <a:t>Strategy</a:t>
                      </a:r>
                      <a:endParaRPr lang="en-GB" sz="1000" b="1" kern="1200" dirty="0">
                        <a:solidFill>
                          <a:schemeClr val="lt1"/>
                        </a:solidFill>
                        <a:effectLst/>
                        <a:latin typeface="+mn-lt"/>
                        <a:ea typeface="+mn-ea"/>
                        <a:cs typeface="+mn-cs"/>
                      </a:endParaRPr>
                    </a:p>
                  </a:txBody>
                  <a:tcPr marL="68580" marR="68580" marT="0" marB="0"/>
                </a:tc>
                <a:tc gridSpan="10">
                  <a:txBody>
                    <a:bodyPr/>
                    <a:lstStyle/>
                    <a:p>
                      <a:pPr>
                        <a:lnSpc>
                          <a:spcPct val="107000"/>
                        </a:lnSpc>
                        <a:spcAft>
                          <a:spcPts val="0"/>
                        </a:spcAft>
                      </a:pPr>
                      <a:r>
                        <a:rPr lang="en-GB" sz="1000" dirty="0">
                          <a:effectLst/>
                        </a:rPr>
                        <a:t>Global with Small/Value Tilts</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26704669"/>
                  </a:ext>
                </a:extLst>
              </a:tr>
              <a:tr h="0">
                <a:tc>
                  <a:txBody>
                    <a:bodyPr/>
                    <a:lstStyle/>
                    <a:p>
                      <a:pPr>
                        <a:lnSpc>
                          <a:spcPct val="107000"/>
                        </a:lnSpc>
                        <a:spcAft>
                          <a:spcPts val="0"/>
                        </a:spcAft>
                      </a:pPr>
                      <a:r>
                        <a:rPr lang="en-GB" sz="1000" kern="1200" dirty="0">
                          <a:effectLst/>
                        </a:rPr>
                        <a:t>Cost</a:t>
                      </a:r>
                      <a:endParaRPr lang="en-GB" sz="1000" b="1" kern="1200" dirty="0">
                        <a:solidFill>
                          <a:schemeClr val="lt1"/>
                        </a:solidFill>
                        <a:effectLst/>
                        <a:latin typeface="+mn-lt"/>
                        <a:ea typeface="+mn-ea"/>
                        <a:cs typeface="+mn-cs"/>
                      </a:endParaRPr>
                    </a:p>
                  </a:txBody>
                  <a:tcPr marL="68580" marR="68580" marT="0" marB="0"/>
                </a:tc>
                <a:tc gridSpan="10">
                  <a:txBody>
                    <a:bodyPr/>
                    <a:lstStyle/>
                    <a:p>
                      <a:pPr>
                        <a:lnSpc>
                          <a:spcPct val="107000"/>
                        </a:lnSpc>
                        <a:spcAft>
                          <a:spcPts val="0"/>
                        </a:spcAft>
                      </a:pPr>
                      <a:r>
                        <a:rPr lang="en-GB" sz="1000" kern="1200" dirty="0">
                          <a:effectLst/>
                        </a:rPr>
                        <a:t>0.33%</a:t>
                      </a:r>
                      <a:endParaRPr lang="en-GB" sz="1000" kern="1200" dirty="0">
                        <a:solidFill>
                          <a:schemeClr val="dk1"/>
                        </a:solidFill>
                        <a:effectLst/>
                        <a:latin typeface="+mn-lt"/>
                        <a:ea typeface="+mn-ea"/>
                        <a:cs typeface="+mn-cs"/>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916126604"/>
                  </a:ext>
                </a:extLst>
              </a:tr>
            </a:tbl>
          </a:graphicData>
        </a:graphic>
      </p:graphicFrame>
      <p:sp>
        <p:nvSpPr>
          <p:cNvPr id="9" name="Content Placeholder 5">
            <a:extLst>
              <a:ext uri="{FF2B5EF4-FFF2-40B4-BE49-F238E27FC236}">
                <a16:creationId xmlns:a16="http://schemas.microsoft.com/office/drawing/2014/main" id="{00C35BBF-FA09-4908-80F8-6A89C67EF690}"/>
              </a:ext>
            </a:extLst>
          </p:cNvPr>
          <p:cNvSpPr txBox="1">
            <a:spLocks/>
          </p:cNvSpPr>
          <p:nvPr/>
        </p:nvSpPr>
        <p:spPr>
          <a:xfrm>
            <a:off x="5980928" y="1376342"/>
            <a:ext cx="5457549" cy="44456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graphicFrame>
        <p:nvGraphicFramePr>
          <p:cNvPr id="3" name="Table 2">
            <a:extLst>
              <a:ext uri="{FF2B5EF4-FFF2-40B4-BE49-F238E27FC236}">
                <a16:creationId xmlns:a16="http://schemas.microsoft.com/office/drawing/2014/main" id="{A832EF1A-ECC6-409B-8444-7C7401B5FBF6}"/>
              </a:ext>
            </a:extLst>
          </p:cNvPr>
          <p:cNvGraphicFramePr>
            <a:graphicFrameLocks noGrp="1"/>
          </p:cNvGraphicFramePr>
          <p:nvPr>
            <p:extLst>
              <p:ext uri="{D42A27DB-BD31-4B8C-83A1-F6EECF244321}">
                <p14:modId xmlns:p14="http://schemas.microsoft.com/office/powerpoint/2010/main" val="327095008"/>
              </p:ext>
            </p:extLst>
          </p:nvPr>
        </p:nvGraphicFramePr>
        <p:xfrm>
          <a:off x="6526636" y="500043"/>
          <a:ext cx="5033394" cy="1304544"/>
        </p:xfrm>
        <a:graphic>
          <a:graphicData uri="http://schemas.openxmlformats.org/drawingml/2006/table">
            <a:tbl>
              <a:tblPr firstCol="1">
                <a:tableStyleId>{5C22544A-7EE6-4342-B048-85BDC9FD1C3A}</a:tableStyleId>
              </a:tblPr>
              <a:tblGrid>
                <a:gridCol w="2902590">
                  <a:extLst>
                    <a:ext uri="{9D8B030D-6E8A-4147-A177-3AD203B41FA5}">
                      <a16:colId xmlns:a16="http://schemas.microsoft.com/office/drawing/2014/main" val="296571613"/>
                    </a:ext>
                  </a:extLst>
                </a:gridCol>
                <a:gridCol w="2130804">
                  <a:extLst>
                    <a:ext uri="{9D8B030D-6E8A-4147-A177-3AD203B41FA5}">
                      <a16:colId xmlns:a16="http://schemas.microsoft.com/office/drawing/2014/main" val="2909095451"/>
                    </a:ext>
                  </a:extLst>
                </a:gridCol>
              </a:tblGrid>
              <a:tr h="0">
                <a:tc>
                  <a:txBody>
                    <a:bodyPr/>
                    <a:lstStyle/>
                    <a:p>
                      <a:pPr algn="r">
                        <a:lnSpc>
                          <a:spcPct val="107000"/>
                        </a:lnSpc>
                        <a:spcAft>
                          <a:spcPts val="0"/>
                        </a:spcAft>
                      </a:pPr>
                      <a:r>
                        <a:rPr lang="en-GB" sz="1000">
                          <a:effectLst/>
                        </a:rPr>
                        <a:t>Liquidity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a:effectLst/>
                          <a:latin typeface="Calibri" panose="020F0502020204030204" pitchFamily="34" charset="0"/>
                          <a:ea typeface="Calibri" panose="020F0502020204030204" pitchFamily="34" charset="0"/>
                          <a:cs typeface="Times New Roman" panose="02020603050405020304" pitchFamily="18" charset="0"/>
                        </a:rPr>
                        <a:t>5%</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4431835"/>
                  </a:ext>
                </a:extLst>
              </a:tr>
              <a:tr h="0">
                <a:tc>
                  <a:txBody>
                    <a:bodyPr/>
                    <a:lstStyle/>
                    <a:p>
                      <a:pPr algn="r">
                        <a:lnSpc>
                          <a:spcPct val="107000"/>
                        </a:lnSpc>
                        <a:spcAft>
                          <a:spcPts val="0"/>
                        </a:spcAft>
                      </a:pPr>
                      <a:r>
                        <a:rPr lang="en-GB" sz="1000">
                          <a:effectLst/>
                        </a:rPr>
                        <a:t>Defensive Fixed Interest</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a:effectLst/>
                          <a:latin typeface="Calibri" panose="020F0502020204030204" pitchFamily="34" charset="0"/>
                          <a:ea typeface="Calibri" panose="020F0502020204030204" pitchFamily="34" charset="0"/>
                          <a:cs typeface="Times New Roman" panose="02020603050405020304" pitchFamily="18" charset="0"/>
                        </a:rPr>
                        <a:t>20%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9126660"/>
                  </a:ext>
                </a:extLst>
              </a:tr>
              <a:tr h="0">
                <a:tc>
                  <a:txBody>
                    <a:bodyPr/>
                    <a:lstStyle/>
                    <a:p>
                      <a:pPr algn="r">
                        <a:lnSpc>
                          <a:spcPct val="107000"/>
                        </a:lnSpc>
                        <a:spcAft>
                          <a:spcPts val="0"/>
                        </a:spcAft>
                      </a:pPr>
                      <a:r>
                        <a:rPr lang="en-GB" sz="1000">
                          <a:effectLst/>
                        </a:rPr>
                        <a:t>Fixed Interest</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a:effectLst/>
                          <a:latin typeface="Calibri" panose="020F0502020204030204" pitchFamily="34" charset="0"/>
                          <a:ea typeface="Calibri" panose="020F0502020204030204" pitchFamily="34" charset="0"/>
                          <a:cs typeface="Times New Roman" panose="02020603050405020304" pitchFamily="18" charset="0"/>
                        </a:rPr>
                        <a:t>14%</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6085540"/>
                  </a:ext>
                </a:extLst>
              </a:tr>
              <a:tr h="0">
                <a:tc>
                  <a:txBody>
                    <a:bodyPr/>
                    <a:lstStyle/>
                    <a:p>
                      <a:pPr algn="r">
                        <a:lnSpc>
                          <a:spcPct val="107000"/>
                        </a:lnSpc>
                        <a:spcAft>
                          <a:spcPts val="0"/>
                        </a:spcAft>
                      </a:pPr>
                      <a:r>
                        <a:rPr lang="en-GB" sz="1000">
                          <a:effectLst/>
                        </a:rPr>
                        <a:t>Inflation Linked</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a:effectLst/>
                          <a:latin typeface="Calibri" panose="020F0502020204030204" pitchFamily="34" charset="0"/>
                          <a:ea typeface="Calibri" panose="020F0502020204030204" pitchFamily="34" charset="0"/>
                          <a:cs typeface="Times New Roman" panose="02020603050405020304" pitchFamily="18" charset="0"/>
                        </a:rPr>
                        <a:t>5%</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71953940"/>
                  </a:ext>
                </a:extLst>
              </a:tr>
              <a:tr h="0">
                <a:tc>
                  <a:txBody>
                    <a:bodyPr/>
                    <a:lstStyle/>
                    <a:p>
                      <a:pPr algn="r">
                        <a:lnSpc>
                          <a:spcPct val="107000"/>
                        </a:lnSpc>
                        <a:spcAft>
                          <a:spcPts val="0"/>
                        </a:spcAft>
                      </a:pPr>
                      <a:r>
                        <a:rPr lang="en-GB" sz="1000">
                          <a:effectLst/>
                        </a:rPr>
                        <a:t>Property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a:effectLst/>
                          <a:latin typeface="Calibri" panose="020F0502020204030204" pitchFamily="34" charset="0"/>
                          <a:ea typeface="Calibri" panose="020F0502020204030204" pitchFamily="34" charset="0"/>
                          <a:cs typeface="Times New Roman" panose="02020603050405020304" pitchFamily="18" charset="0"/>
                        </a:rPr>
                        <a:t>5%</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25254321"/>
                  </a:ext>
                </a:extLst>
              </a:tr>
              <a:tr h="0">
                <a:tc>
                  <a:txBody>
                    <a:bodyPr/>
                    <a:lstStyle/>
                    <a:p>
                      <a:pPr algn="r">
                        <a:lnSpc>
                          <a:spcPct val="107000"/>
                        </a:lnSpc>
                        <a:spcAft>
                          <a:spcPts val="0"/>
                        </a:spcAft>
                      </a:pPr>
                      <a:r>
                        <a:rPr lang="en-GB" sz="1000">
                          <a:effectLst/>
                        </a:rPr>
                        <a:t>Equity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a:effectLst/>
                          <a:latin typeface="Calibri" panose="020F0502020204030204" pitchFamily="34" charset="0"/>
                          <a:ea typeface="Calibri" panose="020F0502020204030204" pitchFamily="34" charset="0"/>
                          <a:cs typeface="Times New Roman" panose="02020603050405020304" pitchFamily="18" charset="0"/>
                        </a:rPr>
                        <a:t>25%</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426397"/>
                  </a:ext>
                </a:extLst>
              </a:tr>
              <a:tr h="0">
                <a:tc>
                  <a:txBody>
                    <a:bodyPr/>
                    <a:lstStyle/>
                    <a:p>
                      <a:pPr algn="r">
                        <a:lnSpc>
                          <a:spcPct val="107000"/>
                        </a:lnSpc>
                        <a:spcAft>
                          <a:spcPts val="0"/>
                        </a:spcAft>
                      </a:pPr>
                      <a:r>
                        <a:rPr lang="en-GB" sz="1000">
                          <a:effectLst/>
                        </a:rPr>
                        <a:t>Global Small/Value Equity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a:effectLst/>
                          <a:latin typeface="Calibri" panose="020F0502020204030204" pitchFamily="34" charset="0"/>
                          <a:ea typeface="Calibri" panose="020F0502020204030204" pitchFamily="34" charset="0"/>
                          <a:cs typeface="Times New Roman" panose="02020603050405020304" pitchFamily="18" charset="0"/>
                        </a:rPr>
                        <a:t>20%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6526515"/>
                  </a:ext>
                </a:extLst>
              </a:tr>
              <a:tr h="0">
                <a:tc>
                  <a:txBody>
                    <a:bodyPr/>
                    <a:lstStyle/>
                    <a:p>
                      <a:pPr algn="r">
                        <a:lnSpc>
                          <a:spcPct val="107000"/>
                        </a:lnSpc>
                        <a:spcAft>
                          <a:spcPts val="0"/>
                        </a:spcAft>
                      </a:pPr>
                      <a:r>
                        <a:rPr lang="en-GB" sz="1000" dirty="0">
                          <a:effectLst/>
                        </a:rPr>
                        <a:t>Emerging Markets</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dirty="0">
                          <a:effectLst/>
                          <a:latin typeface="Calibri" panose="020F0502020204030204" pitchFamily="34" charset="0"/>
                          <a:ea typeface="Calibri" panose="020F0502020204030204" pitchFamily="34" charset="0"/>
                          <a:cs typeface="Times New Roman" panose="02020603050405020304" pitchFamily="18" charset="0"/>
                        </a:rPr>
                        <a:t>6%</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50917057"/>
                  </a:ext>
                </a:extLst>
              </a:tr>
            </a:tbl>
          </a:graphicData>
        </a:graphic>
      </p:graphicFrame>
      <p:graphicFrame>
        <p:nvGraphicFramePr>
          <p:cNvPr id="4" name="Table 3">
            <a:extLst>
              <a:ext uri="{FF2B5EF4-FFF2-40B4-BE49-F238E27FC236}">
                <a16:creationId xmlns:a16="http://schemas.microsoft.com/office/drawing/2014/main" id="{4EC64FA5-69BC-4714-B74F-A736D0371D17}"/>
              </a:ext>
            </a:extLst>
          </p:cNvPr>
          <p:cNvGraphicFramePr>
            <a:graphicFrameLocks noGrp="1"/>
          </p:cNvGraphicFramePr>
          <p:nvPr>
            <p:extLst>
              <p:ext uri="{D42A27DB-BD31-4B8C-83A1-F6EECF244321}">
                <p14:modId xmlns:p14="http://schemas.microsoft.com/office/powerpoint/2010/main" val="3398920420"/>
              </p:ext>
            </p:extLst>
          </p:nvPr>
        </p:nvGraphicFramePr>
        <p:xfrm>
          <a:off x="6526636" y="2425864"/>
          <a:ext cx="5033394" cy="1141476"/>
        </p:xfrm>
        <a:graphic>
          <a:graphicData uri="http://schemas.openxmlformats.org/drawingml/2006/table">
            <a:tbl>
              <a:tblPr firstCol="1">
                <a:tableStyleId>{5C22544A-7EE6-4342-B048-85BDC9FD1C3A}</a:tableStyleId>
              </a:tblPr>
              <a:tblGrid>
                <a:gridCol w="2139476">
                  <a:extLst>
                    <a:ext uri="{9D8B030D-6E8A-4147-A177-3AD203B41FA5}">
                      <a16:colId xmlns:a16="http://schemas.microsoft.com/office/drawing/2014/main" val="1761649780"/>
                    </a:ext>
                  </a:extLst>
                </a:gridCol>
                <a:gridCol w="2893918">
                  <a:extLst>
                    <a:ext uri="{9D8B030D-6E8A-4147-A177-3AD203B41FA5}">
                      <a16:colId xmlns:a16="http://schemas.microsoft.com/office/drawing/2014/main" val="3405262526"/>
                    </a:ext>
                  </a:extLst>
                </a:gridCol>
              </a:tblGrid>
              <a:tr h="0">
                <a:tc>
                  <a:txBody>
                    <a:bodyPr/>
                    <a:lstStyle/>
                    <a:p>
                      <a:pPr>
                        <a:lnSpc>
                          <a:spcPct val="107000"/>
                        </a:lnSpc>
                        <a:spcAft>
                          <a:spcPts val="0"/>
                        </a:spcAft>
                      </a:pPr>
                      <a:r>
                        <a:rPr lang="en-GB" sz="1000">
                          <a:effectLst/>
                        </a:rPr>
                        <a:t>Target Volatility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b="1">
                          <a:effectLst/>
                          <a:latin typeface="Calibri" panose="020F0502020204030204" pitchFamily="34" charset="0"/>
                          <a:ea typeface="Calibri" panose="020F0502020204030204" pitchFamily="34" charset="0"/>
                          <a:cs typeface="Times New Roman" panose="02020603050405020304" pitchFamily="18" charset="0"/>
                        </a:rPr>
                        <a:t>9.14%</a:t>
                      </a:r>
                      <a:endParaRPr lang="en-GB"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1874017"/>
                  </a:ext>
                </a:extLst>
              </a:tr>
              <a:tr h="0">
                <a:tc>
                  <a:txBody>
                    <a:bodyPr/>
                    <a:lstStyle/>
                    <a:p>
                      <a:pPr>
                        <a:lnSpc>
                          <a:spcPct val="107000"/>
                        </a:lnSpc>
                        <a:spcAft>
                          <a:spcPts val="0"/>
                        </a:spcAft>
                      </a:pPr>
                      <a:r>
                        <a:rPr lang="en-GB" sz="1000" dirty="0">
                          <a:effectLst/>
                        </a:rPr>
                        <a:t>Lower Target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b="1">
                          <a:effectLst/>
                          <a:latin typeface="Calibri" panose="020F0502020204030204" pitchFamily="34" charset="0"/>
                          <a:ea typeface="Calibri" panose="020F0502020204030204" pitchFamily="34" charset="0"/>
                          <a:cs typeface="Times New Roman" panose="02020603050405020304" pitchFamily="18" charset="0"/>
                        </a:rPr>
                        <a:t>8.14%</a:t>
                      </a:r>
                      <a:endParaRPr lang="en-GB"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81058639"/>
                  </a:ext>
                </a:extLst>
              </a:tr>
              <a:tr h="0">
                <a:tc>
                  <a:txBody>
                    <a:bodyPr/>
                    <a:lstStyle/>
                    <a:p>
                      <a:pPr>
                        <a:lnSpc>
                          <a:spcPct val="107000"/>
                        </a:lnSpc>
                        <a:spcAft>
                          <a:spcPts val="0"/>
                        </a:spcAft>
                      </a:pPr>
                      <a:r>
                        <a:rPr lang="en-GB" sz="1000" dirty="0">
                          <a:effectLst/>
                        </a:rPr>
                        <a:t>Upper Target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b="1">
                          <a:effectLst/>
                          <a:latin typeface="Calibri" panose="020F0502020204030204" pitchFamily="34" charset="0"/>
                          <a:ea typeface="Calibri" panose="020F0502020204030204" pitchFamily="34" charset="0"/>
                          <a:cs typeface="Times New Roman" panose="02020603050405020304" pitchFamily="18" charset="0"/>
                        </a:rPr>
                        <a:t>10.15%</a:t>
                      </a:r>
                      <a:endParaRPr lang="en-GB"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7464271"/>
                  </a:ext>
                </a:extLst>
              </a:tr>
              <a:tr h="0">
                <a:tc>
                  <a:txBody>
                    <a:bodyPr/>
                    <a:lstStyle/>
                    <a:p>
                      <a:pPr>
                        <a:lnSpc>
                          <a:spcPct val="107000"/>
                        </a:lnSpc>
                        <a:spcAft>
                          <a:spcPts val="0"/>
                        </a:spcAft>
                      </a:pPr>
                      <a:r>
                        <a:rPr lang="en-GB" sz="1000">
                          <a:effectLst/>
                        </a:rPr>
                        <a:t>Simulated 15-year Volatility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7.28%</a:t>
                      </a:r>
                      <a:endParaRPr lang="en-GB"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9492616"/>
                  </a:ext>
                </a:extLst>
              </a:tr>
              <a:tr h="0">
                <a:tc>
                  <a:txBody>
                    <a:bodyPr/>
                    <a:lstStyle/>
                    <a:p>
                      <a:pPr>
                        <a:lnSpc>
                          <a:spcPct val="107000"/>
                        </a:lnSpc>
                        <a:spcAft>
                          <a:spcPts val="0"/>
                        </a:spcAft>
                      </a:pPr>
                      <a:r>
                        <a:rPr lang="en-GB" sz="1000" dirty="0">
                          <a:effectLst/>
                        </a:rPr>
                        <a:t>Annualised Return since 29/12/2000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b="1" dirty="0">
                          <a:effectLst/>
                          <a:latin typeface="Calibri" panose="020F0502020204030204" pitchFamily="34" charset="0"/>
                          <a:ea typeface="Calibri" panose="020F0502020204030204" pitchFamily="34" charset="0"/>
                          <a:cs typeface="Times New Roman" panose="02020603050405020304" pitchFamily="18" charset="0"/>
                        </a:rPr>
                        <a:t>6.90%</a:t>
                      </a:r>
                      <a:endParaRPr lang="en-GB"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09175878"/>
                  </a:ext>
                </a:extLst>
              </a:tr>
              <a:tr h="0">
                <a:tc>
                  <a:txBody>
                    <a:bodyPr/>
                    <a:lstStyle/>
                    <a:p>
                      <a:pPr>
                        <a:lnSpc>
                          <a:spcPct val="107000"/>
                        </a:lnSpc>
                        <a:spcAft>
                          <a:spcPts val="0"/>
                        </a:spcAft>
                      </a:pPr>
                      <a:r>
                        <a:rPr lang="en-GB" sz="1000">
                          <a:effectLst/>
                        </a:rPr>
                        <a:t>Best 1 Year Return</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b="1" dirty="0">
                          <a:effectLst/>
                          <a:latin typeface="Calibri" panose="020F0502020204030204" pitchFamily="34" charset="0"/>
                          <a:ea typeface="Calibri" panose="020F0502020204030204" pitchFamily="34" charset="0"/>
                          <a:cs typeface="Times New Roman" panose="02020603050405020304" pitchFamily="18" charset="0"/>
                        </a:rPr>
                        <a:t>32.60%</a:t>
                      </a:r>
                      <a:endParaRPr lang="en-GB"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12938101"/>
                  </a:ext>
                </a:extLst>
              </a:tr>
              <a:tr h="0">
                <a:tc>
                  <a:txBody>
                    <a:bodyPr/>
                    <a:lstStyle/>
                    <a:p>
                      <a:pPr>
                        <a:lnSpc>
                          <a:spcPct val="107000"/>
                        </a:lnSpc>
                        <a:spcAft>
                          <a:spcPts val="0"/>
                        </a:spcAft>
                      </a:pPr>
                      <a:r>
                        <a:rPr lang="en-GB" sz="1000" dirty="0">
                          <a:effectLst/>
                        </a:rPr>
                        <a:t>Worst 1 Year Return</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b="1" dirty="0">
                          <a:effectLst/>
                          <a:latin typeface="Calibri" panose="020F0502020204030204" pitchFamily="34" charset="0"/>
                          <a:ea typeface="Calibri" panose="020F0502020204030204" pitchFamily="34" charset="0"/>
                          <a:cs typeface="Times New Roman" panose="02020603050405020304" pitchFamily="18" charset="0"/>
                        </a:rPr>
                        <a:t>-15.21%</a:t>
                      </a:r>
                      <a:endParaRPr lang="en-GB"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32260532"/>
                  </a:ext>
                </a:extLst>
              </a:tr>
            </a:tbl>
          </a:graphicData>
        </a:graphic>
      </p:graphicFrame>
      <p:sp>
        <p:nvSpPr>
          <p:cNvPr id="13" name="Text Box 23">
            <a:extLst>
              <a:ext uri="{FF2B5EF4-FFF2-40B4-BE49-F238E27FC236}">
                <a16:creationId xmlns:a16="http://schemas.microsoft.com/office/drawing/2014/main" id="{3674FA82-2F48-44F4-9BD8-095AF4569A30}"/>
              </a:ext>
            </a:extLst>
          </p:cNvPr>
          <p:cNvSpPr txBox="1">
            <a:spLocks noChangeArrowheads="1"/>
          </p:cNvSpPr>
          <p:nvPr/>
        </p:nvSpPr>
        <p:spPr bwMode="auto">
          <a:xfrm>
            <a:off x="6526636" y="1975318"/>
            <a:ext cx="3385820" cy="47053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Bef>
                <a:spcPts val="1200"/>
              </a:spcBef>
              <a:spcAft>
                <a:spcPts val="0"/>
              </a:spcAft>
            </a:pPr>
            <a:r>
              <a:rPr lang="en-GB" sz="16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Simulated Performance</a:t>
            </a:r>
          </a:p>
          <a:p>
            <a:pPr>
              <a:lnSpc>
                <a:spcPct val="107000"/>
              </a:lnSpc>
              <a:spcAft>
                <a:spcPts val="8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4" name="Text Box 11">
            <a:extLst>
              <a:ext uri="{FF2B5EF4-FFF2-40B4-BE49-F238E27FC236}">
                <a16:creationId xmlns:a16="http://schemas.microsoft.com/office/drawing/2014/main" id="{57E2C7F4-15AD-4204-A7A8-FFC261B3485A}"/>
              </a:ext>
            </a:extLst>
          </p:cNvPr>
          <p:cNvSpPr txBox="1">
            <a:spLocks noChangeArrowheads="1"/>
          </p:cNvSpPr>
          <p:nvPr/>
        </p:nvSpPr>
        <p:spPr bwMode="auto">
          <a:xfrm>
            <a:off x="6526636" y="165096"/>
            <a:ext cx="2127250" cy="30480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Bef>
                <a:spcPts val="1200"/>
              </a:spcBef>
              <a:spcAft>
                <a:spcPts val="0"/>
              </a:spcAft>
            </a:pPr>
            <a:r>
              <a:rPr lang="en-GB" sz="16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Asset Allocation</a:t>
            </a:r>
          </a:p>
          <a:p>
            <a:pPr>
              <a:lnSpc>
                <a:spcPct val="107000"/>
              </a:lnSpc>
              <a:spcAft>
                <a:spcPts val="8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16" name="Picture 15">
            <a:extLst>
              <a:ext uri="{FF2B5EF4-FFF2-40B4-BE49-F238E27FC236}">
                <a16:creationId xmlns:a16="http://schemas.microsoft.com/office/drawing/2014/main" id="{64F49AA4-78E4-46C7-8C9F-7980FAC48B19}"/>
              </a:ext>
            </a:extLst>
          </p:cNvPr>
          <p:cNvPicPr>
            <a:picLocks noChangeAspect="1"/>
          </p:cNvPicPr>
          <p:nvPr/>
        </p:nvPicPr>
        <p:blipFill>
          <a:blip r:embed="rId2"/>
          <a:stretch>
            <a:fillRect/>
          </a:stretch>
        </p:blipFill>
        <p:spPr>
          <a:xfrm>
            <a:off x="6526636" y="3932786"/>
            <a:ext cx="5135594" cy="2207956"/>
          </a:xfrm>
          <a:prstGeom prst="rect">
            <a:avLst/>
          </a:prstGeom>
        </p:spPr>
      </p:pic>
      <p:sp>
        <p:nvSpPr>
          <p:cNvPr id="17" name="TextBox 16">
            <a:extLst>
              <a:ext uri="{FF2B5EF4-FFF2-40B4-BE49-F238E27FC236}">
                <a16:creationId xmlns:a16="http://schemas.microsoft.com/office/drawing/2014/main" id="{5E902987-E28C-45A5-BB9E-D5E82AA9E0B2}"/>
              </a:ext>
            </a:extLst>
          </p:cNvPr>
          <p:cNvSpPr txBox="1"/>
          <p:nvPr/>
        </p:nvSpPr>
        <p:spPr>
          <a:xfrm>
            <a:off x="655320" y="6427419"/>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43761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a:extLst>
              <a:ext uri="{FF2B5EF4-FFF2-40B4-BE49-F238E27FC236}">
                <a16:creationId xmlns:a16="http://schemas.microsoft.com/office/drawing/2014/main" id="{8231605E-DC14-45F0-99F0-745951A490D8}"/>
              </a:ext>
            </a:extLst>
          </p:cNvPr>
          <p:cNvPicPr>
            <a:picLocks noChangeAspect="1"/>
          </p:cNvPicPr>
          <p:nvPr/>
        </p:nvPicPr>
        <p:blipFill>
          <a:blip r:embed="rId2"/>
          <a:stretch>
            <a:fillRect/>
          </a:stretch>
        </p:blipFill>
        <p:spPr>
          <a:xfrm>
            <a:off x="314077" y="1157682"/>
            <a:ext cx="5732922" cy="3612236"/>
          </a:xfrm>
          <a:prstGeom prst="rect">
            <a:avLst/>
          </a:prstGeom>
        </p:spPr>
      </p:pic>
      <p:sp>
        <p:nvSpPr>
          <p:cNvPr id="23" name="Rectangle 31">
            <a:extLst>
              <a:ext uri="{FF2B5EF4-FFF2-40B4-BE49-F238E27FC236}">
                <a16:creationId xmlns:a16="http://schemas.microsoft.com/office/drawing/2014/main" id="{CEAEEBCB-21C4-4FCE-AF49-64778B597135}"/>
              </a:ext>
            </a:extLst>
          </p:cNvPr>
          <p:cNvSpPr>
            <a:spLocks noChangeArrowheads="1"/>
          </p:cNvSpPr>
          <p:nvPr/>
        </p:nvSpPr>
        <p:spPr bwMode="auto">
          <a:xfrm>
            <a:off x="104775" y="1628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4" name="Rectangle 32">
            <a:extLst>
              <a:ext uri="{FF2B5EF4-FFF2-40B4-BE49-F238E27FC236}">
                <a16:creationId xmlns:a16="http://schemas.microsoft.com/office/drawing/2014/main" id="{61B6B28D-8B2B-42F0-A33E-3D45A4BF0840}"/>
              </a:ext>
            </a:extLst>
          </p:cNvPr>
          <p:cNvSpPr>
            <a:spLocks noChangeArrowheads="1"/>
          </p:cNvSpPr>
          <p:nvPr/>
        </p:nvSpPr>
        <p:spPr bwMode="auto">
          <a:xfrm>
            <a:off x="104775" y="598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9" name="Title 1">
            <a:extLst>
              <a:ext uri="{FF2B5EF4-FFF2-40B4-BE49-F238E27FC236}">
                <a16:creationId xmlns:a16="http://schemas.microsoft.com/office/drawing/2014/main" id="{E9D16500-FAC8-4AE1-87CD-082FB9514BB4}"/>
              </a:ext>
            </a:extLst>
          </p:cNvPr>
          <p:cNvSpPr>
            <a:spLocks noGrp="1"/>
          </p:cNvSpPr>
          <p:nvPr>
            <p:ph type="title"/>
          </p:nvPr>
        </p:nvSpPr>
        <p:spPr>
          <a:xfrm>
            <a:off x="314077" y="140436"/>
            <a:ext cx="6586491" cy="1017246"/>
          </a:xfrm>
        </p:spPr>
        <p:txBody>
          <a:bodyPr vert="horz" lIns="91440" tIns="45720" rIns="91440" bIns="45720" rtlCol="0" anchor="ctr">
            <a:normAutofit/>
          </a:bodyPr>
          <a:lstStyle/>
          <a:p>
            <a:r>
              <a:rPr lang="en-GB" dirty="0">
                <a:solidFill>
                  <a:schemeClr val="accent1">
                    <a:lumMod val="75000"/>
                  </a:schemeClr>
                </a:solidFill>
              </a:rPr>
              <a:t>Performance</a:t>
            </a:r>
          </a:p>
        </p:txBody>
      </p:sp>
      <p:sp>
        <p:nvSpPr>
          <p:cNvPr id="8" name="TextBox 7">
            <a:extLst>
              <a:ext uri="{FF2B5EF4-FFF2-40B4-BE49-F238E27FC236}">
                <a16:creationId xmlns:a16="http://schemas.microsoft.com/office/drawing/2014/main" id="{3F97472E-F941-443A-9CF7-404984926940}"/>
              </a:ext>
            </a:extLst>
          </p:cNvPr>
          <p:cNvSpPr txBox="1"/>
          <p:nvPr/>
        </p:nvSpPr>
        <p:spPr>
          <a:xfrm>
            <a:off x="376807" y="4508308"/>
            <a:ext cx="5646488" cy="261610"/>
          </a:xfrm>
          <a:prstGeom prst="rect">
            <a:avLst/>
          </a:prstGeom>
          <a:noFill/>
        </p:spPr>
        <p:txBody>
          <a:bodyPr wrap="square" rtlCol="0">
            <a:spAutoFit/>
          </a:bodyPr>
          <a:lstStyle/>
          <a:p>
            <a:r>
              <a:rPr lang="en-GB" sz="1100" dirty="0"/>
              <a:t>Performance vs the FTSE All Share December 2000-Jan Dec 2017</a:t>
            </a:r>
          </a:p>
        </p:txBody>
      </p:sp>
      <p:pic>
        <p:nvPicPr>
          <p:cNvPr id="11" name="Picture 10">
            <a:extLst>
              <a:ext uri="{FF2B5EF4-FFF2-40B4-BE49-F238E27FC236}">
                <a16:creationId xmlns:a16="http://schemas.microsoft.com/office/drawing/2014/main" id="{F832503C-E15E-4517-8B99-BFB2AA6CAC51}"/>
              </a:ext>
            </a:extLst>
          </p:cNvPr>
          <p:cNvPicPr>
            <a:picLocks noChangeAspect="1"/>
          </p:cNvPicPr>
          <p:nvPr/>
        </p:nvPicPr>
        <p:blipFill>
          <a:blip r:embed="rId3"/>
          <a:stretch>
            <a:fillRect/>
          </a:stretch>
        </p:blipFill>
        <p:spPr>
          <a:xfrm>
            <a:off x="6140722" y="1157682"/>
            <a:ext cx="5732922" cy="3612235"/>
          </a:xfrm>
          <a:prstGeom prst="rect">
            <a:avLst/>
          </a:prstGeom>
        </p:spPr>
      </p:pic>
      <p:sp>
        <p:nvSpPr>
          <p:cNvPr id="14" name="TextBox 13">
            <a:extLst>
              <a:ext uri="{FF2B5EF4-FFF2-40B4-BE49-F238E27FC236}">
                <a16:creationId xmlns:a16="http://schemas.microsoft.com/office/drawing/2014/main" id="{92D5F5EB-52AC-4291-9B5C-665F57C83F58}"/>
              </a:ext>
            </a:extLst>
          </p:cNvPr>
          <p:cNvSpPr txBox="1"/>
          <p:nvPr/>
        </p:nvSpPr>
        <p:spPr>
          <a:xfrm>
            <a:off x="6164335" y="4508308"/>
            <a:ext cx="5646488" cy="261610"/>
          </a:xfrm>
          <a:prstGeom prst="rect">
            <a:avLst/>
          </a:prstGeom>
          <a:noFill/>
        </p:spPr>
        <p:txBody>
          <a:bodyPr wrap="square" rtlCol="0">
            <a:spAutoFit/>
          </a:bodyPr>
          <a:lstStyle/>
          <a:p>
            <a:r>
              <a:rPr lang="en-GB" sz="1100" dirty="0"/>
              <a:t>15 Year Returns by Calendar year versus the FTSE All Share</a:t>
            </a:r>
          </a:p>
        </p:txBody>
      </p:sp>
      <p:sp>
        <p:nvSpPr>
          <p:cNvPr id="16" name="TextBox 15">
            <a:extLst>
              <a:ext uri="{FF2B5EF4-FFF2-40B4-BE49-F238E27FC236}">
                <a16:creationId xmlns:a16="http://schemas.microsoft.com/office/drawing/2014/main" id="{4B79C30A-206A-4984-ACD5-03410A4D0C61}"/>
              </a:ext>
            </a:extLst>
          </p:cNvPr>
          <p:cNvSpPr txBox="1"/>
          <p:nvPr/>
        </p:nvSpPr>
        <p:spPr>
          <a:xfrm>
            <a:off x="655320" y="6427419"/>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2114264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314077" y="965346"/>
            <a:ext cx="5457549" cy="4445616"/>
          </a:xfrm>
        </p:spPr>
        <p:txBody>
          <a:bodyPr vert="horz" lIns="91440" tIns="45720" rIns="91440" bIns="45720" rtlCol="0">
            <a:noAutofit/>
          </a:bodyPr>
          <a:lstStyle/>
          <a:p>
            <a:pPr marL="0" indent="0">
              <a:buNone/>
            </a:pPr>
            <a:r>
              <a:rPr lang="en-GB" sz="1600" b="1" kern="0" dirty="0">
                <a:solidFill>
                  <a:srgbClr val="2F5496"/>
                </a:solidFill>
                <a:latin typeface="Calibri Light" panose="020F0302020204030204" pitchFamily="34" charset="0"/>
                <a:cs typeface="Times New Roman" panose="02020603050405020304" pitchFamily="18" charset="0"/>
              </a:rPr>
              <a:t>Smart Adventurous</a:t>
            </a:r>
          </a:p>
          <a:p>
            <a:pPr marL="0" indent="0">
              <a:buNone/>
            </a:pPr>
            <a:endParaRPr lang="en-GB" sz="1600" b="1" kern="0" dirty="0">
              <a:solidFill>
                <a:srgbClr val="2F5496"/>
              </a:solidFill>
              <a:latin typeface="Calibri Light" panose="020F0302020204030204" pitchFamily="34" charset="0"/>
              <a:cs typeface="Times New Roman" panose="02020603050405020304" pitchFamily="18" charset="0"/>
            </a:endParaRPr>
          </a:p>
          <a:p>
            <a:pPr marL="0" indent="0">
              <a:buNone/>
            </a:pPr>
            <a:endParaRPr lang="en-GB" sz="1000" dirty="0"/>
          </a:p>
          <a:p>
            <a:pPr marL="0" indent="0">
              <a:buNone/>
            </a:pPr>
            <a:endParaRPr lang="en-US" sz="2400" dirty="0"/>
          </a:p>
          <a:p>
            <a:endParaRPr lang="en-GB" sz="1200" dirty="0"/>
          </a:p>
          <a:p>
            <a:r>
              <a:rPr lang="en-GB" sz="1200" dirty="0"/>
              <a:t>Client’s opting for this portfolio would have medium high-risk tolerance, they would likely have experience in investing.  Investors are probably more focused on returns and willing to put more of their capital at risk.    </a:t>
            </a:r>
          </a:p>
          <a:p>
            <a:r>
              <a:rPr lang="en-GB" sz="1200" dirty="0"/>
              <a:t>You are likely to accept a greater degree of fluctuation in value for the potential for higher return.  You are likely to understand that greater fluctuations are crucial to generating returns.  You would be comfortable that the investment time horizon is greater than 7 years.  </a:t>
            </a:r>
          </a:p>
          <a:p>
            <a:r>
              <a:rPr lang="en-GB" sz="1200" dirty="0"/>
              <a:t>Examples of investments may include Fixed Interest Securities, Property, UK Equities, International Equities and Emerging Markets. </a:t>
            </a:r>
          </a:p>
          <a:p>
            <a:r>
              <a:rPr lang="en-GB" sz="1200" dirty="0"/>
              <a:t>Some investments may be above or below your selected attitude to risk and in isolation may not be suitable and should only be considered as part of a blended portfolio. </a:t>
            </a:r>
          </a:p>
          <a:p>
            <a:r>
              <a:rPr lang="en-GB" sz="1200" dirty="0"/>
              <a:t>You could get back less than you invested.</a:t>
            </a:r>
          </a:p>
          <a:p>
            <a:pPr marL="0" indent="0">
              <a:buNone/>
            </a:pPr>
            <a:endParaRPr lang="en-US" sz="2400" dirty="0"/>
          </a:p>
        </p:txBody>
      </p:sp>
      <p:sp>
        <p:nvSpPr>
          <p:cNvPr id="7" name="Title 1">
            <a:extLst>
              <a:ext uri="{FF2B5EF4-FFF2-40B4-BE49-F238E27FC236}">
                <a16:creationId xmlns:a16="http://schemas.microsoft.com/office/drawing/2014/main" id="{A156FE63-D7C8-4674-9B5C-FABD9244D278}"/>
              </a:ext>
            </a:extLst>
          </p:cNvPr>
          <p:cNvSpPr>
            <a:spLocks noGrp="1"/>
          </p:cNvSpPr>
          <p:nvPr>
            <p:ph type="title"/>
          </p:nvPr>
        </p:nvSpPr>
        <p:spPr>
          <a:xfrm>
            <a:off x="314077" y="140436"/>
            <a:ext cx="6586491" cy="1017246"/>
          </a:xfrm>
        </p:spPr>
        <p:txBody>
          <a:bodyPr vert="horz" lIns="91440" tIns="45720" rIns="91440" bIns="45720" rtlCol="0" anchor="ctr">
            <a:normAutofit/>
          </a:bodyPr>
          <a:lstStyle/>
          <a:p>
            <a:r>
              <a:rPr lang="en-GB" dirty="0">
                <a:solidFill>
                  <a:schemeClr val="accent1">
                    <a:lumMod val="75000"/>
                  </a:schemeClr>
                </a:solidFill>
              </a:rPr>
              <a:t>Smart Strategies</a:t>
            </a:r>
          </a:p>
        </p:txBody>
      </p:sp>
      <p:graphicFrame>
        <p:nvGraphicFramePr>
          <p:cNvPr id="2" name="Table 1">
            <a:extLst>
              <a:ext uri="{FF2B5EF4-FFF2-40B4-BE49-F238E27FC236}">
                <a16:creationId xmlns:a16="http://schemas.microsoft.com/office/drawing/2014/main" id="{21D01E6D-CABE-410E-9551-97843C819221}"/>
              </a:ext>
            </a:extLst>
          </p:cNvPr>
          <p:cNvGraphicFramePr>
            <a:graphicFrameLocks noGrp="1"/>
          </p:cNvGraphicFramePr>
          <p:nvPr>
            <p:extLst>
              <p:ext uri="{D42A27DB-BD31-4B8C-83A1-F6EECF244321}">
                <p14:modId xmlns:p14="http://schemas.microsoft.com/office/powerpoint/2010/main" val="3998705506"/>
              </p:ext>
            </p:extLst>
          </p:nvPr>
        </p:nvGraphicFramePr>
        <p:xfrm>
          <a:off x="395692" y="1376342"/>
          <a:ext cx="5375934" cy="1141476"/>
        </p:xfrm>
        <a:graphic>
          <a:graphicData uri="http://schemas.openxmlformats.org/drawingml/2006/table">
            <a:tbl>
              <a:tblPr firstCol="1">
                <a:tableStyleId>{5C22544A-7EE6-4342-B048-85BDC9FD1C3A}</a:tableStyleId>
              </a:tblPr>
              <a:tblGrid>
                <a:gridCol w="2285074">
                  <a:extLst>
                    <a:ext uri="{9D8B030D-6E8A-4147-A177-3AD203B41FA5}">
                      <a16:colId xmlns:a16="http://schemas.microsoft.com/office/drawing/2014/main" val="812752071"/>
                    </a:ext>
                  </a:extLst>
                </a:gridCol>
                <a:gridCol w="300907">
                  <a:extLst>
                    <a:ext uri="{9D8B030D-6E8A-4147-A177-3AD203B41FA5}">
                      <a16:colId xmlns:a16="http://schemas.microsoft.com/office/drawing/2014/main" val="953810196"/>
                    </a:ext>
                  </a:extLst>
                </a:gridCol>
                <a:gridCol w="300907">
                  <a:extLst>
                    <a:ext uri="{9D8B030D-6E8A-4147-A177-3AD203B41FA5}">
                      <a16:colId xmlns:a16="http://schemas.microsoft.com/office/drawing/2014/main" val="4224349508"/>
                    </a:ext>
                  </a:extLst>
                </a:gridCol>
                <a:gridCol w="300907">
                  <a:extLst>
                    <a:ext uri="{9D8B030D-6E8A-4147-A177-3AD203B41FA5}">
                      <a16:colId xmlns:a16="http://schemas.microsoft.com/office/drawing/2014/main" val="4174601633"/>
                    </a:ext>
                  </a:extLst>
                </a:gridCol>
                <a:gridCol w="300907">
                  <a:extLst>
                    <a:ext uri="{9D8B030D-6E8A-4147-A177-3AD203B41FA5}">
                      <a16:colId xmlns:a16="http://schemas.microsoft.com/office/drawing/2014/main" val="3905363763"/>
                    </a:ext>
                  </a:extLst>
                </a:gridCol>
                <a:gridCol w="300907">
                  <a:extLst>
                    <a:ext uri="{9D8B030D-6E8A-4147-A177-3AD203B41FA5}">
                      <a16:colId xmlns:a16="http://schemas.microsoft.com/office/drawing/2014/main" val="3328194907"/>
                    </a:ext>
                  </a:extLst>
                </a:gridCol>
                <a:gridCol w="300907">
                  <a:extLst>
                    <a:ext uri="{9D8B030D-6E8A-4147-A177-3AD203B41FA5}">
                      <a16:colId xmlns:a16="http://schemas.microsoft.com/office/drawing/2014/main" val="3731604302"/>
                    </a:ext>
                  </a:extLst>
                </a:gridCol>
                <a:gridCol w="300907">
                  <a:extLst>
                    <a:ext uri="{9D8B030D-6E8A-4147-A177-3AD203B41FA5}">
                      <a16:colId xmlns:a16="http://schemas.microsoft.com/office/drawing/2014/main" val="499834389"/>
                    </a:ext>
                  </a:extLst>
                </a:gridCol>
                <a:gridCol w="300907">
                  <a:extLst>
                    <a:ext uri="{9D8B030D-6E8A-4147-A177-3AD203B41FA5}">
                      <a16:colId xmlns:a16="http://schemas.microsoft.com/office/drawing/2014/main" val="2277697160"/>
                    </a:ext>
                  </a:extLst>
                </a:gridCol>
                <a:gridCol w="300907">
                  <a:extLst>
                    <a:ext uri="{9D8B030D-6E8A-4147-A177-3AD203B41FA5}">
                      <a16:colId xmlns:a16="http://schemas.microsoft.com/office/drawing/2014/main" val="3371688536"/>
                    </a:ext>
                  </a:extLst>
                </a:gridCol>
                <a:gridCol w="382697">
                  <a:extLst>
                    <a:ext uri="{9D8B030D-6E8A-4147-A177-3AD203B41FA5}">
                      <a16:colId xmlns:a16="http://schemas.microsoft.com/office/drawing/2014/main" val="3618442453"/>
                    </a:ext>
                  </a:extLst>
                </a:gridCol>
              </a:tblGrid>
              <a:tr h="0">
                <a:tc>
                  <a:txBody>
                    <a:bodyPr/>
                    <a:lstStyle/>
                    <a:p>
                      <a:pPr>
                        <a:lnSpc>
                          <a:spcPct val="107000"/>
                        </a:lnSpc>
                        <a:spcAft>
                          <a:spcPts val="0"/>
                        </a:spcAft>
                      </a:pPr>
                      <a:r>
                        <a:rPr lang="en-GB" sz="1000">
                          <a:effectLst/>
                        </a:rPr>
                        <a:t>Asset Allocation Methodology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10">
                  <a:txBody>
                    <a:bodyPr/>
                    <a:lstStyle/>
                    <a:p>
                      <a:pPr>
                        <a:lnSpc>
                          <a:spcPct val="107000"/>
                        </a:lnSpc>
                        <a:spcAft>
                          <a:spcPts val="0"/>
                        </a:spcAft>
                      </a:pPr>
                      <a:r>
                        <a:rPr lang="en-GB" sz="1000">
                          <a:effectLst/>
                        </a:rPr>
                        <a:t>Strategic</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83146172"/>
                  </a:ext>
                </a:extLst>
              </a:tr>
              <a:tr h="0">
                <a:tc>
                  <a:txBody>
                    <a:bodyPr/>
                    <a:lstStyle/>
                    <a:p>
                      <a:pPr>
                        <a:lnSpc>
                          <a:spcPct val="107000"/>
                        </a:lnSpc>
                        <a:spcAft>
                          <a:spcPts val="0"/>
                        </a:spcAft>
                      </a:pPr>
                      <a:r>
                        <a:rPr lang="en-GB" sz="1000">
                          <a:effectLst/>
                        </a:rPr>
                        <a:t>Risk Mandate</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10">
                  <a:txBody>
                    <a:bodyPr/>
                    <a:lstStyle/>
                    <a:p>
                      <a:pPr>
                        <a:lnSpc>
                          <a:spcPct val="107000"/>
                        </a:lnSpc>
                        <a:spcAft>
                          <a:spcPts val="0"/>
                        </a:spcAft>
                      </a:pPr>
                      <a:r>
                        <a:rPr lang="en-GB" sz="1000">
                          <a:effectLst/>
                        </a:rPr>
                        <a:t>Medium</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558012993"/>
                  </a:ext>
                </a:extLst>
              </a:tr>
              <a:tr h="0">
                <a:tc>
                  <a:txBody>
                    <a:bodyPr/>
                    <a:lstStyle/>
                    <a:p>
                      <a:pPr>
                        <a:lnSpc>
                          <a:spcPct val="107000"/>
                        </a:lnSpc>
                        <a:spcAft>
                          <a:spcPts val="0"/>
                        </a:spcAft>
                      </a:pPr>
                      <a:r>
                        <a:rPr lang="en-GB" sz="1000">
                          <a:effectLst/>
                        </a:rPr>
                        <a:t>Risk Groups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a:effectLst/>
                        </a:rPr>
                        <a:t>1</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dirty="0">
                          <a:effectLst/>
                        </a:rPr>
                        <a:t>2</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dirty="0">
                          <a:effectLst/>
                        </a:rPr>
                        <a:t>3</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dirty="0">
                          <a:effectLst/>
                        </a:rPr>
                        <a:t>4</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dirty="0">
                          <a:effectLst/>
                        </a:rPr>
                        <a:t>5</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a:effectLst/>
                        </a:rPr>
                        <a:t>6</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a:effectLst/>
                        </a:rPr>
                        <a:t>7</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a:lnSpc>
                          <a:spcPct val="107000"/>
                        </a:lnSpc>
                        <a:spcAft>
                          <a:spcPts val="0"/>
                        </a:spcAft>
                      </a:pPr>
                      <a:r>
                        <a:rPr lang="en-GB" sz="1000" dirty="0">
                          <a:effectLst/>
                        </a:rPr>
                        <a:t>8</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a:lnSpc>
                          <a:spcPct val="107000"/>
                        </a:lnSpc>
                        <a:spcAft>
                          <a:spcPts val="0"/>
                        </a:spcAft>
                      </a:pPr>
                      <a:r>
                        <a:rPr lang="en-GB" sz="1000">
                          <a:effectLst/>
                        </a:rPr>
                        <a:t>9</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000">
                          <a:effectLst/>
                        </a:rPr>
                        <a:t>10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90924223"/>
                  </a:ext>
                </a:extLst>
              </a:tr>
              <a:tr h="0">
                <a:tc>
                  <a:txBody>
                    <a:bodyPr/>
                    <a:lstStyle/>
                    <a:p>
                      <a:pPr>
                        <a:lnSpc>
                          <a:spcPct val="107000"/>
                        </a:lnSpc>
                        <a:spcAft>
                          <a:spcPts val="0"/>
                        </a:spcAft>
                      </a:pPr>
                      <a:r>
                        <a:rPr lang="en-GB" sz="1000">
                          <a:effectLst/>
                        </a:rPr>
                        <a:t>Liquidity Management</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10">
                  <a:txBody>
                    <a:bodyPr/>
                    <a:lstStyle/>
                    <a:p>
                      <a:pPr>
                        <a:lnSpc>
                          <a:spcPct val="107000"/>
                        </a:lnSpc>
                        <a:spcAft>
                          <a:spcPts val="0"/>
                        </a:spcAft>
                      </a:pPr>
                      <a:r>
                        <a:rPr lang="en-GB" sz="1000">
                          <a:effectLst/>
                        </a:rPr>
                        <a:t>Cash outside of the portfolio</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274595569"/>
                  </a:ext>
                </a:extLst>
              </a:tr>
              <a:tr h="0">
                <a:tc>
                  <a:txBody>
                    <a:bodyPr/>
                    <a:lstStyle/>
                    <a:p>
                      <a:pPr>
                        <a:lnSpc>
                          <a:spcPct val="107000"/>
                        </a:lnSpc>
                        <a:spcAft>
                          <a:spcPts val="0"/>
                        </a:spcAft>
                      </a:pPr>
                      <a:r>
                        <a:rPr lang="en-GB" sz="1000">
                          <a:effectLst/>
                        </a:rPr>
                        <a:t>Rebalancing Frequency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10">
                  <a:txBody>
                    <a:bodyPr/>
                    <a:lstStyle/>
                    <a:p>
                      <a:pPr>
                        <a:lnSpc>
                          <a:spcPct val="107000"/>
                        </a:lnSpc>
                        <a:spcAft>
                          <a:spcPts val="0"/>
                        </a:spcAft>
                      </a:pPr>
                      <a:r>
                        <a:rPr lang="en-GB" sz="1000" dirty="0">
                          <a:effectLst/>
                        </a:rPr>
                        <a:t>Annually</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73323911"/>
                  </a:ext>
                </a:extLst>
              </a:tr>
              <a:tr h="0">
                <a:tc>
                  <a:txBody>
                    <a:bodyPr/>
                    <a:lstStyle/>
                    <a:p>
                      <a:pPr>
                        <a:lnSpc>
                          <a:spcPct val="107000"/>
                        </a:lnSpc>
                        <a:spcAft>
                          <a:spcPts val="0"/>
                        </a:spcAft>
                      </a:pPr>
                      <a:r>
                        <a:rPr lang="en-GB" sz="1000" kern="1200" dirty="0">
                          <a:effectLst/>
                        </a:rPr>
                        <a:t>Investment</a:t>
                      </a:r>
                      <a:r>
                        <a:rPr lang="en-GB" sz="1000" dirty="0">
                          <a:effectLst/>
                        </a:rPr>
                        <a:t> </a:t>
                      </a:r>
                      <a:r>
                        <a:rPr lang="en-GB" sz="1000" kern="1200" dirty="0">
                          <a:effectLst/>
                        </a:rPr>
                        <a:t>Strategy</a:t>
                      </a:r>
                      <a:endParaRPr lang="en-GB" sz="1000" b="1" kern="1200" dirty="0">
                        <a:solidFill>
                          <a:schemeClr val="lt1"/>
                        </a:solidFill>
                        <a:effectLst/>
                        <a:latin typeface="+mn-lt"/>
                        <a:ea typeface="+mn-ea"/>
                        <a:cs typeface="+mn-cs"/>
                      </a:endParaRPr>
                    </a:p>
                  </a:txBody>
                  <a:tcPr marL="68580" marR="68580" marT="0" marB="0"/>
                </a:tc>
                <a:tc gridSpan="10">
                  <a:txBody>
                    <a:bodyPr/>
                    <a:lstStyle/>
                    <a:p>
                      <a:pPr>
                        <a:lnSpc>
                          <a:spcPct val="107000"/>
                        </a:lnSpc>
                        <a:spcAft>
                          <a:spcPts val="0"/>
                        </a:spcAft>
                      </a:pPr>
                      <a:r>
                        <a:rPr lang="en-GB" sz="1000" dirty="0">
                          <a:effectLst/>
                        </a:rPr>
                        <a:t>Global with Small/Value Tilts</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26704669"/>
                  </a:ext>
                </a:extLst>
              </a:tr>
              <a:tr h="0">
                <a:tc>
                  <a:txBody>
                    <a:bodyPr/>
                    <a:lstStyle/>
                    <a:p>
                      <a:pPr>
                        <a:lnSpc>
                          <a:spcPct val="107000"/>
                        </a:lnSpc>
                        <a:spcAft>
                          <a:spcPts val="0"/>
                        </a:spcAft>
                      </a:pPr>
                      <a:r>
                        <a:rPr lang="en-GB" sz="1000" kern="1200" dirty="0">
                          <a:effectLst/>
                        </a:rPr>
                        <a:t>Cost</a:t>
                      </a:r>
                      <a:endParaRPr lang="en-GB" sz="1000" b="1" kern="1200" dirty="0">
                        <a:solidFill>
                          <a:schemeClr val="lt1"/>
                        </a:solidFill>
                        <a:effectLst/>
                        <a:latin typeface="+mn-lt"/>
                        <a:ea typeface="+mn-ea"/>
                        <a:cs typeface="+mn-cs"/>
                      </a:endParaRPr>
                    </a:p>
                  </a:txBody>
                  <a:tcPr marL="68580" marR="68580" marT="0" marB="0"/>
                </a:tc>
                <a:tc gridSpan="10">
                  <a:txBody>
                    <a:bodyPr/>
                    <a:lstStyle/>
                    <a:p>
                      <a:pPr>
                        <a:lnSpc>
                          <a:spcPct val="107000"/>
                        </a:lnSpc>
                        <a:spcAft>
                          <a:spcPts val="0"/>
                        </a:spcAft>
                      </a:pPr>
                      <a:r>
                        <a:rPr lang="en-GB" sz="1000" kern="1200" dirty="0">
                          <a:effectLst/>
                        </a:rPr>
                        <a:t>0.30%</a:t>
                      </a:r>
                      <a:endParaRPr lang="en-GB" sz="1000" kern="1200" dirty="0">
                        <a:solidFill>
                          <a:schemeClr val="dk1"/>
                        </a:solidFill>
                        <a:effectLst/>
                        <a:latin typeface="+mn-lt"/>
                        <a:ea typeface="+mn-ea"/>
                        <a:cs typeface="+mn-cs"/>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916126604"/>
                  </a:ext>
                </a:extLst>
              </a:tr>
            </a:tbl>
          </a:graphicData>
        </a:graphic>
      </p:graphicFrame>
      <p:sp>
        <p:nvSpPr>
          <p:cNvPr id="9" name="Content Placeholder 5">
            <a:extLst>
              <a:ext uri="{FF2B5EF4-FFF2-40B4-BE49-F238E27FC236}">
                <a16:creationId xmlns:a16="http://schemas.microsoft.com/office/drawing/2014/main" id="{00C35BBF-FA09-4908-80F8-6A89C67EF690}"/>
              </a:ext>
            </a:extLst>
          </p:cNvPr>
          <p:cNvSpPr txBox="1">
            <a:spLocks/>
          </p:cNvSpPr>
          <p:nvPr/>
        </p:nvSpPr>
        <p:spPr>
          <a:xfrm>
            <a:off x="5980928" y="1376342"/>
            <a:ext cx="5457549" cy="44456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graphicFrame>
        <p:nvGraphicFramePr>
          <p:cNvPr id="3" name="Table 2">
            <a:extLst>
              <a:ext uri="{FF2B5EF4-FFF2-40B4-BE49-F238E27FC236}">
                <a16:creationId xmlns:a16="http://schemas.microsoft.com/office/drawing/2014/main" id="{A832EF1A-ECC6-409B-8444-7C7401B5FBF6}"/>
              </a:ext>
            </a:extLst>
          </p:cNvPr>
          <p:cNvGraphicFramePr>
            <a:graphicFrameLocks noGrp="1"/>
          </p:cNvGraphicFramePr>
          <p:nvPr>
            <p:extLst>
              <p:ext uri="{D42A27DB-BD31-4B8C-83A1-F6EECF244321}">
                <p14:modId xmlns:p14="http://schemas.microsoft.com/office/powerpoint/2010/main" val="2616653530"/>
              </p:ext>
            </p:extLst>
          </p:nvPr>
        </p:nvGraphicFramePr>
        <p:xfrm>
          <a:off x="6526636" y="500043"/>
          <a:ext cx="5033394" cy="1304544"/>
        </p:xfrm>
        <a:graphic>
          <a:graphicData uri="http://schemas.openxmlformats.org/drawingml/2006/table">
            <a:tbl>
              <a:tblPr firstCol="1">
                <a:tableStyleId>{5C22544A-7EE6-4342-B048-85BDC9FD1C3A}</a:tableStyleId>
              </a:tblPr>
              <a:tblGrid>
                <a:gridCol w="2902590">
                  <a:extLst>
                    <a:ext uri="{9D8B030D-6E8A-4147-A177-3AD203B41FA5}">
                      <a16:colId xmlns:a16="http://schemas.microsoft.com/office/drawing/2014/main" val="296571613"/>
                    </a:ext>
                  </a:extLst>
                </a:gridCol>
                <a:gridCol w="2130804">
                  <a:extLst>
                    <a:ext uri="{9D8B030D-6E8A-4147-A177-3AD203B41FA5}">
                      <a16:colId xmlns:a16="http://schemas.microsoft.com/office/drawing/2014/main" val="2909095451"/>
                    </a:ext>
                  </a:extLst>
                </a:gridCol>
              </a:tblGrid>
              <a:tr h="0">
                <a:tc>
                  <a:txBody>
                    <a:bodyPr/>
                    <a:lstStyle/>
                    <a:p>
                      <a:pPr algn="r">
                        <a:lnSpc>
                          <a:spcPct val="107000"/>
                        </a:lnSpc>
                        <a:spcAft>
                          <a:spcPts val="0"/>
                        </a:spcAft>
                      </a:pPr>
                      <a:r>
                        <a:rPr lang="en-GB" sz="1000">
                          <a:effectLst/>
                        </a:rPr>
                        <a:t>Liquidity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a:effectLst/>
                          <a:latin typeface="Calibri" panose="020F0502020204030204" pitchFamily="34" charset="0"/>
                          <a:ea typeface="Calibri" panose="020F0502020204030204" pitchFamily="34" charset="0"/>
                          <a:cs typeface="Times New Roman" panose="02020603050405020304" pitchFamily="18" charset="0"/>
                        </a:rPr>
                        <a:t>3%</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4431835"/>
                  </a:ext>
                </a:extLst>
              </a:tr>
              <a:tr h="0">
                <a:tc>
                  <a:txBody>
                    <a:bodyPr/>
                    <a:lstStyle/>
                    <a:p>
                      <a:pPr algn="r">
                        <a:lnSpc>
                          <a:spcPct val="107000"/>
                        </a:lnSpc>
                        <a:spcAft>
                          <a:spcPts val="0"/>
                        </a:spcAft>
                      </a:pPr>
                      <a:r>
                        <a:rPr lang="en-GB" sz="1000">
                          <a:effectLst/>
                        </a:rPr>
                        <a:t>Defensive Fixed Interest</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a:effectLst/>
                          <a:latin typeface="Calibri" panose="020F0502020204030204" pitchFamily="34" charset="0"/>
                          <a:ea typeface="Calibri" panose="020F0502020204030204" pitchFamily="34" charset="0"/>
                          <a:cs typeface="Times New Roman" panose="02020603050405020304" pitchFamily="18" charset="0"/>
                        </a:rPr>
                        <a:t>5%</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9126660"/>
                  </a:ext>
                </a:extLst>
              </a:tr>
              <a:tr h="0">
                <a:tc>
                  <a:txBody>
                    <a:bodyPr/>
                    <a:lstStyle/>
                    <a:p>
                      <a:pPr algn="r">
                        <a:lnSpc>
                          <a:spcPct val="107000"/>
                        </a:lnSpc>
                        <a:spcAft>
                          <a:spcPts val="0"/>
                        </a:spcAft>
                      </a:pPr>
                      <a:r>
                        <a:rPr lang="en-GB" sz="1000">
                          <a:effectLst/>
                        </a:rPr>
                        <a:t>Fixed Interest</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a:effectLst/>
                          <a:latin typeface="Calibri" panose="020F0502020204030204" pitchFamily="34" charset="0"/>
                          <a:ea typeface="Calibri" panose="020F0502020204030204" pitchFamily="34" charset="0"/>
                          <a:cs typeface="Times New Roman" panose="02020603050405020304" pitchFamily="18" charset="0"/>
                        </a:rPr>
                        <a:t>12%</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6085540"/>
                  </a:ext>
                </a:extLst>
              </a:tr>
              <a:tr h="0">
                <a:tc>
                  <a:txBody>
                    <a:bodyPr/>
                    <a:lstStyle/>
                    <a:p>
                      <a:pPr algn="r">
                        <a:lnSpc>
                          <a:spcPct val="107000"/>
                        </a:lnSpc>
                        <a:spcAft>
                          <a:spcPts val="0"/>
                        </a:spcAft>
                      </a:pPr>
                      <a:r>
                        <a:rPr lang="en-GB" sz="1000">
                          <a:effectLst/>
                        </a:rPr>
                        <a:t>Inflation Linked</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a:effectLst/>
                          <a:latin typeface="Calibri" panose="020F0502020204030204" pitchFamily="34" charset="0"/>
                          <a:ea typeface="Calibri" panose="020F0502020204030204" pitchFamily="34" charset="0"/>
                          <a:cs typeface="Times New Roman" panose="02020603050405020304" pitchFamily="18" charset="0"/>
                        </a:rPr>
                        <a:t>5%</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71953940"/>
                  </a:ext>
                </a:extLst>
              </a:tr>
              <a:tr h="0">
                <a:tc>
                  <a:txBody>
                    <a:bodyPr/>
                    <a:lstStyle/>
                    <a:p>
                      <a:pPr algn="r">
                        <a:lnSpc>
                          <a:spcPct val="107000"/>
                        </a:lnSpc>
                        <a:spcAft>
                          <a:spcPts val="0"/>
                        </a:spcAft>
                      </a:pPr>
                      <a:r>
                        <a:rPr lang="en-GB" sz="1000">
                          <a:effectLst/>
                        </a:rPr>
                        <a:t>Property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a:effectLst/>
                          <a:latin typeface="Calibri" panose="020F0502020204030204" pitchFamily="34" charset="0"/>
                          <a:ea typeface="Calibri" panose="020F0502020204030204" pitchFamily="34" charset="0"/>
                          <a:cs typeface="Times New Roman" panose="02020603050405020304" pitchFamily="18" charset="0"/>
                        </a:rPr>
                        <a:t>5%</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25254321"/>
                  </a:ext>
                </a:extLst>
              </a:tr>
              <a:tr h="0">
                <a:tc>
                  <a:txBody>
                    <a:bodyPr/>
                    <a:lstStyle/>
                    <a:p>
                      <a:pPr algn="r">
                        <a:lnSpc>
                          <a:spcPct val="107000"/>
                        </a:lnSpc>
                        <a:spcAft>
                          <a:spcPts val="0"/>
                        </a:spcAft>
                      </a:pPr>
                      <a:r>
                        <a:rPr lang="en-GB" sz="1000">
                          <a:effectLst/>
                        </a:rPr>
                        <a:t>Equity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a:effectLst/>
                          <a:latin typeface="Calibri" panose="020F0502020204030204" pitchFamily="34" charset="0"/>
                          <a:ea typeface="Calibri" panose="020F0502020204030204" pitchFamily="34" charset="0"/>
                          <a:cs typeface="Times New Roman" panose="02020603050405020304" pitchFamily="18" charset="0"/>
                        </a:rPr>
                        <a:t>35%</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426397"/>
                  </a:ext>
                </a:extLst>
              </a:tr>
              <a:tr h="0">
                <a:tc>
                  <a:txBody>
                    <a:bodyPr/>
                    <a:lstStyle/>
                    <a:p>
                      <a:pPr algn="r">
                        <a:lnSpc>
                          <a:spcPct val="107000"/>
                        </a:lnSpc>
                        <a:spcAft>
                          <a:spcPts val="0"/>
                        </a:spcAft>
                      </a:pPr>
                      <a:r>
                        <a:rPr lang="en-GB" sz="1000">
                          <a:effectLst/>
                        </a:rPr>
                        <a:t>Global Small/Value Equity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a:effectLst/>
                          <a:latin typeface="Calibri" panose="020F0502020204030204" pitchFamily="34" charset="0"/>
                          <a:ea typeface="Calibri" panose="020F0502020204030204" pitchFamily="34" charset="0"/>
                          <a:cs typeface="Times New Roman" panose="02020603050405020304" pitchFamily="18" charset="0"/>
                        </a:rPr>
                        <a:t>25%</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6526515"/>
                  </a:ext>
                </a:extLst>
              </a:tr>
              <a:tr h="0">
                <a:tc>
                  <a:txBody>
                    <a:bodyPr/>
                    <a:lstStyle/>
                    <a:p>
                      <a:pPr algn="r">
                        <a:lnSpc>
                          <a:spcPct val="107000"/>
                        </a:lnSpc>
                        <a:spcAft>
                          <a:spcPts val="0"/>
                        </a:spcAft>
                      </a:pPr>
                      <a:r>
                        <a:rPr lang="en-GB" sz="1000" dirty="0">
                          <a:effectLst/>
                        </a:rPr>
                        <a:t>Emerging Markets</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dirty="0">
                          <a:effectLst/>
                          <a:latin typeface="Calibri" panose="020F0502020204030204" pitchFamily="34" charset="0"/>
                          <a:ea typeface="Calibri" panose="020F0502020204030204" pitchFamily="34" charset="0"/>
                          <a:cs typeface="Times New Roman" panose="02020603050405020304" pitchFamily="18" charset="0"/>
                        </a:rPr>
                        <a:t>10%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50917057"/>
                  </a:ext>
                </a:extLst>
              </a:tr>
            </a:tbl>
          </a:graphicData>
        </a:graphic>
      </p:graphicFrame>
      <p:graphicFrame>
        <p:nvGraphicFramePr>
          <p:cNvPr id="4" name="Table 3">
            <a:extLst>
              <a:ext uri="{FF2B5EF4-FFF2-40B4-BE49-F238E27FC236}">
                <a16:creationId xmlns:a16="http://schemas.microsoft.com/office/drawing/2014/main" id="{4EC64FA5-69BC-4714-B74F-A736D0371D17}"/>
              </a:ext>
            </a:extLst>
          </p:cNvPr>
          <p:cNvGraphicFramePr>
            <a:graphicFrameLocks noGrp="1"/>
          </p:cNvGraphicFramePr>
          <p:nvPr>
            <p:extLst>
              <p:ext uri="{D42A27DB-BD31-4B8C-83A1-F6EECF244321}">
                <p14:modId xmlns:p14="http://schemas.microsoft.com/office/powerpoint/2010/main" val="1391718615"/>
              </p:ext>
            </p:extLst>
          </p:nvPr>
        </p:nvGraphicFramePr>
        <p:xfrm>
          <a:off x="6526636" y="2384597"/>
          <a:ext cx="5033394" cy="1141476"/>
        </p:xfrm>
        <a:graphic>
          <a:graphicData uri="http://schemas.openxmlformats.org/drawingml/2006/table">
            <a:tbl>
              <a:tblPr firstCol="1">
                <a:tableStyleId>{5C22544A-7EE6-4342-B048-85BDC9FD1C3A}</a:tableStyleId>
              </a:tblPr>
              <a:tblGrid>
                <a:gridCol w="2139476">
                  <a:extLst>
                    <a:ext uri="{9D8B030D-6E8A-4147-A177-3AD203B41FA5}">
                      <a16:colId xmlns:a16="http://schemas.microsoft.com/office/drawing/2014/main" val="1761649780"/>
                    </a:ext>
                  </a:extLst>
                </a:gridCol>
                <a:gridCol w="2893918">
                  <a:extLst>
                    <a:ext uri="{9D8B030D-6E8A-4147-A177-3AD203B41FA5}">
                      <a16:colId xmlns:a16="http://schemas.microsoft.com/office/drawing/2014/main" val="3405262526"/>
                    </a:ext>
                  </a:extLst>
                </a:gridCol>
              </a:tblGrid>
              <a:tr h="0">
                <a:tc>
                  <a:txBody>
                    <a:bodyPr/>
                    <a:lstStyle/>
                    <a:p>
                      <a:pPr>
                        <a:lnSpc>
                          <a:spcPct val="107000"/>
                        </a:lnSpc>
                        <a:spcAft>
                          <a:spcPts val="0"/>
                        </a:spcAft>
                      </a:pPr>
                      <a:r>
                        <a:rPr lang="en-GB" sz="1000">
                          <a:effectLst/>
                        </a:rPr>
                        <a:t>Target Volatility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b="1">
                          <a:effectLst/>
                          <a:latin typeface="Calibri" panose="020F0502020204030204" pitchFamily="34" charset="0"/>
                          <a:ea typeface="Calibri" panose="020F0502020204030204" pitchFamily="34" charset="0"/>
                          <a:cs typeface="Times New Roman" panose="02020603050405020304" pitchFamily="18" charset="0"/>
                        </a:rPr>
                        <a:t>11.47%</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1874017"/>
                  </a:ext>
                </a:extLst>
              </a:tr>
              <a:tr h="0">
                <a:tc>
                  <a:txBody>
                    <a:bodyPr/>
                    <a:lstStyle/>
                    <a:p>
                      <a:pPr>
                        <a:lnSpc>
                          <a:spcPct val="107000"/>
                        </a:lnSpc>
                        <a:spcAft>
                          <a:spcPts val="0"/>
                        </a:spcAft>
                      </a:pPr>
                      <a:r>
                        <a:rPr lang="en-GB" sz="1000" dirty="0">
                          <a:effectLst/>
                        </a:rPr>
                        <a:t>Lower Target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b="1">
                          <a:effectLst/>
                          <a:latin typeface="Calibri" panose="020F0502020204030204" pitchFamily="34" charset="0"/>
                          <a:ea typeface="Calibri" panose="020F0502020204030204" pitchFamily="34" charset="0"/>
                          <a:cs typeface="Times New Roman" panose="02020603050405020304" pitchFamily="18" charset="0"/>
                        </a:rPr>
                        <a:t>10.15%</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81058639"/>
                  </a:ext>
                </a:extLst>
              </a:tr>
              <a:tr h="0">
                <a:tc>
                  <a:txBody>
                    <a:bodyPr/>
                    <a:lstStyle/>
                    <a:p>
                      <a:pPr>
                        <a:lnSpc>
                          <a:spcPct val="107000"/>
                        </a:lnSpc>
                        <a:spcAft>
                          <a:spcPts val="0"/>
                        </a:spcAft>
                      </a:pPr>
                      <a:r>
                        <a:rPr lang="en-GB" sz="1000" dirty="0">
                          <a:effectLst/>
                        </a:rPr>
                        <a:t>Upper Target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b="1">
                          <a:effectLst/>
                          <a:latin typeface="Calibri" panose="020F0502020204030204" pitchFamily="34" charset="0"/>
                          <a:ea typeface="Calibri" panose="020F0502020204030204" pitchFamily="34" charset="0"/>
                          <a:cs typeface="Times New Roman" panose="02020603050405020304" pitchFamily="18" charset="0"/>
                        </a:rPr>
                        <a:t>12.80%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7464271"/>
                  </a:ext>
                </a:extLst>
              </a:tr>
              <a:tr h="0">
                <a:tc>
                  <a:txBody>
                    <a:bodyPr/>
                    <a:lstStyle/>
                    <a:p>
                      <a:pPr>
                        <a:lnSpc>
                          <a:spcPct val="107000"/>
                        </a:lnSpc>
                        <a:spcAft>
                          <a:spcPts val="0"/>
                        </a:spcAft>
                      </a:pPr>
                      <a:r>
                        <a:rPr lang="en-GB" sz="1000">
                          <a:effectLst/>
                        </a:rPr>
                        <a:t>Simulated 15-year Volatility</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9.69%</a:t>
                      </a:r>
                      <a:endPar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9492616"/>
                  </a:ext>
                </a:extLst>
              </a:tr>
              <a:tr h="0">
                <a:tc>
                  <a:txBody>
                    <a:bodyPr/>
                    <a:lstStyle/>
                    <a:p>
                      <a:pPr>
                        <a:lnSpc>
                          <a:spcPct val="107000"/>
                        </a:lnSpc>
                        <a:spcAft>
                          <a:spcPts val="0"/>
                        </a:spcAft>
                      </a:pPr>
                      <a:r>
                        <a:rPr lang="en-GB" sz="1000" dirty="0">
                          <a:effectLst/>
                        </a:rPr>
                        <a:t>Annualised Return since 29/12/2000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b="1" dirty="0">
                          <a:effectLst/>
                          <a:latin typeface="Calibri" panose="020F0502020204030204" pitchFamily="34" charset="0"/>
                          <a:ea typeface="Calibri" panose="020F0502020204030204" pitchFamily="34" charset="0"/>
                          <a:cs typeface="Times New Roman" panose="02020603050405020304" pitchFamily="18" charset="0"/>
                        </a:rPr>
                        <a:t>7.35%</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09175878"/>
                  </a:ext>
                </a:extLst>
              </a:tr>
              <a:tr h="0">
                <a:tc>
                  <a:txBody>
                    <a:bodyPr/>
                    <a:lstStyle/>
                    <a:p>
                      <a:pPr>
                        <a:lnSpc>
                          <a:spcPct val="107000"/>
                        </a:lnSpc>
                        <a:spcAft>
                          <a:spcPts val="0"/>
                        </a:spcAft>
                      </a:pPr>
                      <a:r>
                        <a:rPr lang="en-GB" sz="1000">
                          <a:effectLst/>
                        </a:rPr>
                        <a:t>Best 1 Year Return</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b="1" dirty="0">
                          <a:effectLst/>
                          <a:latin typeface="Calibri" panose="020F0502020204030204" pitchFamily="34" charset="0"/>
                          <a:ea typeface="Calibri" panose="020F0502020204030204" pitchFamily="34" charset="0"/>
                          <a:cs typeface="Times New Roman" panose="02020603050405020304" pitchFamily="18" charset="0"/>
                        </a:rPr>
                        <a:t>41.01%</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12938101"/>
                  </a:ext>
                </a:extLst>
              </a:tr>
              <a:tr h="0">
                <a:tc>
                  <a:txBody>
                    <a:bodyPr/>
                    <a:lstStyle/>
                    <a:p>
                      <a:pPr>
                        <a:lnSpc>
                          <a:spcPct val="107000"/>
                        </a:lnSpc>
                        <a:spcAft>
                          <a:spcPts val="0"/>
                        </a:spcAft>
                      </a:pPr>
                      <a:r>
                        <a:rPr lang="en-GB" sz="1000" dirty="0">
                          <a:effectLst/>
                        </a:rPr>
                        <a:t>Worst 1 Year Return</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GB" sz="1000" dirty="0">
                          <a:effectLst/>
                          <a:latin typeface="Calibri" panose="020F0502020204030204" pitchFamily="34" charset="0"/>
                          <a:ea typeface="Calibri" panose="020F0502020204030204" pitchFamily="34" charset="0"/>
                          <a:cs typeface="Times New Roman" panose="02020603050405020304" pitchFamily="18" charset="0"/>
                        </a:rPr>
                        <a:t>-21.41%</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32260532"/>
                  </a:ext>
                </a:extLst>
              </a:tr>
            </a:tbl>
          </a:graphicData>
        </a:graphic>
      </p:graphicFrame>
      <p:sp>
        <p:nvSpPr>
          <p:cNvPr id="13" name="Text Box 23">
            <a:extLst>
              <a:ext uri="{FF2B5EF4-FFF2-40B4-BE49-F238E27FC236}">
                <a16:creationId xmlns:a16="http://schemas.microsoft.com/office/drawing/2014/main" id="{3674FA82-2F48-44F4-9BD8-095AF4569A30}"/>
              </a:ext>
            </a:extLst>
          </p:cNvPr>
          <p:cNvSpPr txBox="1">
            <a:spLocks noChangeArrowheads="1"/>
          </p:cNvSpPr>
          <p:nvPr/>
        </p:nvSpPr>
        <p:spPr bwMode="auto">
          <a:xfrm>
            <a:off x="6526636" y="1934559"/>
            <a:ext cx="3385820" cy="47053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Bef>
                <a:spcPts val="1200"/>
              </a:spcBef>
              <a:spcAft>
                <a:spcPts val="0"/>
              </a:spcAft>
            </a:pPr>
            <a:r>
              <a:rPr lang="en-GB" sz="16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Simulated Performance</a:t>
            </a:r>
          </a:p>
          <a:p>
            <a:pPr>
              <a:lnSpc>
                <a:spcPct val="107000"/>
              </a:lnSpc>
              <a:spcAft>
                <a:spcPts val="8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4" name="Text Box 11">
            <a:extLst>
              <a:ext uri="{FF2B5EF4-FFF2-40B4-BE49-F238E27FC236}">
                <a16:creationId xmlns:a16="http://schemas.microsoft.com/office/drawing/2014/main" id="{57E2C7F4-15AD-4204-A7A8-FFC261B3485A}"/>
              </a:ext>
            </a:extLst>
          </p:cNvPr>
          <p:cNvSpPr txBox="1">
            <a:spLocks noChangeArrowheads="1"/>
          </p:cNvSpPr>
          <p:nvPr/>
        </p:nvSpPr>
        <p:spPr bwMode="auto">
          <a:xfrm>
            <a:off x="6526636" y="165096"/>
            <a:ext cx="2127250" cy="30480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Bef>
                <a:spcPts val="1200"/>
              </a:spcBef>
              <a:spcAft>
                <a:spcPts val="0"/>
              </a:spcAft>
            </a:pPr>
            <a:r>
              <a:rPr lang="en-GB" sz="16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Asset Allocation</a:t>
            </a:r>
          </a:p>
          <a:p>
            <a:pPr>
              <a:lnSpc>
                <a:spcPct val="107000"/>
              </a:lnSpc>
              <a:spcAft>
                <a:spcPts val="8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8" name="Picture 7">
            <a:extLst>
              <a:ext uri="{FF2B5EF4-FFF2-40B4-BE49-F238E27FC236}">
                <a16:creationId xmlns:a16="http://schemas.microsoft.com/office/drawing/2014/main" id="{840F92F0-F315-4FDF-9C07-08E0324A49A9}"/>
              </a:ext>
            </a:extLst>
          </p:cNvPr>
          <p:cNvPicPr>
            <a:picLocks noChangeAspect="1"/>
          </p:cNvPicPr>
          <p:nvPr/>
        </p:nvPicPr>
        <p:blipFill>
          <a:blip r:embed="rId2"/>
          <a:stretch>
            <a:fillRect/>
          </a:stretch>
        </p:blipFill>
        <p:spPr>
          <a:xfrm>
            <a:off x="6526635" y="3976111"/>
            <a:ext cx="5138347" cy="2198186"/>
          </a:xfrm>
          <a:prstGeom prst="rect">
            <a:avLst/>
          </a:prstGeom>
        </p:spPr>
      </p:pic>
      <p:sp>
        <p:nvSpPr>
          <p:cNvPr id="15" name="TextBox 14">
            <a:extLst>
              <a:ext uri="{FF2B5EF4-FFF2-40B4-BE49-F238E27FC236}">
                <a16:creationId xmlns:a16="http://schemas.microsoft.com/office/drawing/2014/main" id="{D6A90A09-DAD1-4C2C-8FB1-50CDD48348C4}"/>
              </a:ext>
            </a:extLst>
          </p:cNvPr>
          <p:cNvSpPr txBox="1"/>
          <p:nvPr/>
        </p:nvSpPr>
        <p:spPr>
          <a:xfrm>
            <a:off x="655320" y="6427419"/>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2799113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E0AB6730563748A595D8547ECA7A26" ma:contentTypeVersion="12" ma:contentTypeDescription="Create a new document." ma:contentTypeScope="" ma:versionID="886f28a0e9150c48f62cda0a5241de3d">
  <xsd:schema xmlns:xsd="http://www.w3.org/2001/XMLSchema" xmlns:xs="http://www.w3.org/2001/XMLSchema" xmlns:p="http://schemas.microsoft.com/office/2006/metadata/properties" xmlns:ns2="47132339-6cbe-43f9-930d-2ac39d782e15" xmlns:ns3="3b5fcbd9-33b5-4d28-99d3-91b6a09c8465" targetNamespace="http://schemas.microsoft.com/office/2006/metadata/properties" ma:root="true" ma:fieldsID="6e6e1bf8b4a06dbc15610dbc352d1cf1" ns2:_="" ns3:_="">
    <xsd:import namespace="47132339-6cbe-43f9-930d-2ac39d782e15"/>
    <xsd:import namespace="3b5fcbd9-33b5-4d28-99d3-91b6a09c8465"/>
    <xsd:element name="properties">
      <xsd:complexType>
        <xsd:sequence>
          <xsd:element name="documentManagement">
            <xsd:complexType>
              <xsd:all>
                <xsd:element ref="ns2:SharedWithUsers" minOccurs="0"/>
                <xsd:element ref="ns2:SharingHintHash"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132339-6cbe-43f9-930d-2ac39d782e1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5fcbd9-33b5-4d28-99d3-91b6a09c846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FC05EC-0DAD-4110-9E57-108A209F9D66}"/>
</file>

<file path=customXml/itemProps2.xml><?xml version="1.0" encoding="utf-8"?>
<ds:datastoreItem xmlns:ds="http://schemas.openxmlformats.org/officeDocument/2006/customXml" ds:itemID="{330B816C-1597-47C9-83C4-5F2A6A304321}">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7132339-6cbe-43f9-930d-2ac39d782e15"/>
    <ds:schemaRef ds:uri="http://schemas.microsoft.com/office/2006/documentManagement/types"/>
    <ds:schemaRef ds:uri="3b5fcbd9-33b5-4d28-99d3-91b6a09c8465"/>
    <ds:schemaRef ds:uri="http://www.w3.org/XML/1998/namespace"/>
    <ds:schemaRef ds:uri="http://purl.org/dc/dcmitype/"/>
  </ds:schemaRefs>
</ds:datastoreItem>
</file>

<file path=customXml/itemProps3.xml><?xml version="1.0" encoding="utf-8"?>
<ds:datastoreItem xmlns:ds="http://schemas.openxmlformats.org/officeDocument/2006/customXml" ds:itemID="{5FAAC89E-FC57-40B7-AC50-D3F01E689A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641</TotalTime>
  <Words>2527</Words>
  <Application>Microsoft Office PowerPoint</Application>
  <PresentationFormat>Widescreen</PresentationFormat>
  <Paragraphs>310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Avenir Book</vt:lpstr>
      <vt:lpstr>Calibri</vt:lpstr>
      <vt:lpstr>Calibri Light</vt:lpstr>
      <vt:lpstr>Trajan Pro</vt:lpstr>
      <vt:lpstr>Office Theme</vt:lpstr>
      <vt:lpstr>PowerPoint Presentation</vt:lpstr>
      <vt:lpstr>Financial Freedom and Security</vt:lpstr>
      <vt:lpstr>Model Portfolio Service</vt:lpstr>
      <vt:lpstr>PowerPoint Presentation</vt:lpstr>
      <vt:lpstr>Smart Strategies</vt:lpstr>
      <vt:lpstr>Performance</vt:lpstr>
      <vt:lpstr>Smart Strategies</vt:lpstr>
      <vt:lpstr>Performance</vt:lpstr>
      <vt:lpstr>Smart Strategies</vt:lpstr>
      <vt:lpstr>Performance</vt:lpstr>
      <vt:lpstr>Using a Wrap Platform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Rice</dc:creator>
  <cp:lastModifiedBy>Jay Rice</cp:lastModifiedBy>
  <cp:revision>5</cp:revision>
  <dcterms:created xsi:type="dcterms:W3CDTF">2017-09-22T15:11:31Z</dcterms:created>
  <dcterms:modified xsi:type="dcterms:W3CDTF">2019-03-28T14:08:16Z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0x010100CEE0AB6730563748A595D8547ECA7A26</vt:lpwstr>
  </property>
  <property fmtid="{D5CDD505-2E9C-101B-9397-08002B2CF9AE}" pid="3" name="AuthorIds_UIVersion_2560">
    <vt:lpwstr>12</vt:lpwstr>
  </property>
</Properties>
</file>